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sldIdLst>
    <p:sldId id="256" r:id="rId2"/>
    <p:sldId id="272" r:id="rId3"/>
    <p:sldId id="273" r:id="rId4"/>
    <p:sldId id="274" r:id="rId5"/>
    <p:sldId id="275" r:id="rId6"/>
    <p:sldId id="282" r:id="rId7"/>
    <p:sldId id="301" r:id="rId8"/>
    <p:sldId id="291" r:id="rId9"/>
    <p:sldId id="292" r:id="rId10"/>
    <p:sldId id="293" r:id="rId11"/>
    <p:sldId id="294" r:id="rId12"/>
    <p:sldId id="288" r:id="rId13"/>
    <p:sldId id="304" r:id="rId14"/>
    <p:sldId id="283" r:id="rId15"/>
    <p:sldId id="302" r:id="rId16"/>
    <p:sldId id="285" r:id="rId17"/>
    <p:sldId id="286" r:id="rId18"/>
    <p:sldId id="287" r:id="rId19"/>
    <p:sldId id="303" r:id="rId20"/>
    <p:sldId id="290" r:id="rId21"/>
    <p:sldId id="299" r:id="rId22"/>
    <p:sldId id="305" r:id="rId23"/>
    <p:sldId id="306" r:id="rId24"/>
    <p:sldId id="308" r:id="rId25"/>
    <p:sldId id="307" r:id="rId26"/>
    <p:sldId id="309" r:id="rId27"/>
    <p:sldId id="311" r:id="rId28"/>
    <p:sldId id="312" r:id="rId29"/>
    <p:sldId id="310" r:id="rId30"/>
    <p:sldId id="297" r:id="rId31"/>
    <p:sldId id="27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72" y="-23092"/>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dirty="0"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9/14/2015</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6666" y="79382"/>
            <a:ext cx="7606427" cy="1190724"/>
          </a:xfrm>
        </p:spPr>
        <p:txBody>
          <a:bodyPr>
            <a:normAutofit/>
          </a:bodyPr>
          <a:lstStyle>
            <a:lvl1pPr>
              <a:defRPr sz="2400" baseline="0"/>
            </a:lvl1pPr>
          </a:lstStyle>
          <a:p>
            <a:r>
              <a:rPr lang="en-US" dirty="0" smtClean="0"/>
              <a:t/>
            </a:r>
            <a:br>
              <a:rPr lang="en-US" dirty="0" smtClean="0"/>
            </a:br>
            <a:r>
              <a:rPr lang="en-US" dirty="0" smtClean="0"/>
              <a:t>Patient Reported Drug Allergy Symptoms are not Allergies in Majority of Self-Reports</a:t>
            </a:r>
            <a:br>
              <a:rPr lang="en-US" dirty="0" smtClean="0"/>
            </a:br>
            <a:endParaRPr lang="en-US" dirty="0"/>
          </a:p>
        </p:txBody>
      </p:sp>
      <p:sp>
        <p:nvSpPr>
          <p:cNvPr id="5" name="Text Placeholder 2"/>
          <p:cNvSpPr>
            <a:spLocks noGrp="1"/>
          </p:cNvSpPr>
          <p:nvPr>
            <p:ph type="body" idx="14"/>
          </p:nvPr>
        </p:nvSpPr>
        <p:spPr>
          <a:xfrm>
            <a:off x="4679846" y="1508250"/>
            <a:ext cx="3465576" cy="426979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9" name="Text Placeholder 2"/>
          <p:cNvSpPr>
            <a:spLocks noGrp="1"/>
          </p:cNvSpPr>
          <p:nvPr>
            <p:ph type="body" idx="1" hasCustomPrompt="1"/>
          </p:nvPr>
        </p:nvSpPr>
        <p:spPr>
          <a:xfrm>
            <a:off x="956439" y="1508250"/>
            <a:ext cx="3465137" cy="4269797"/>
          </a:xfrm>
        </p:spPr>
        <p:txBody>
          <a:bodyPr anchor="t">
            <a:normAutofit/>
          </a:bodyPr>
          <a:lstStyle>
            <a:lvl1pPr marL="0" indent="0">
              <a:buNone/>
              <a:defRPr sz="1050" b="0" baseline="0">
                <a:solidFill>
                  <a:srgbClr val="AC1F2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Objective:  To evaluate patient reported allergic reactions to drugs for true allergy symptoms*</a:t>
            </a:r>
          </a:p>
          <a:p>
            <a:pPr lvl="0"/>
            <a:endParaRPr lang="en-US" dirty="0" smtClean="0"/>
          </a:p>
          <a:p>
            <a:pPr lvl="0"/>
            <a:r>
              <a:rPr lang="en-US" dirty="0" smtClean="0"/>
              <a:t>Methods:  Potential subjects, defined as patients with self-reported drug allergies, were recruited during a live, call-in radio show and asked to respond to an anonymous survey asking the following 2 questions:  What drug you are allergic to?  What happens when you take it?  Participants had the ability to enter information for multiple medications, if appropriate.  Data collection occurred over a 3 month period.  All methods were IRB approved.  Responses were analyzed and broken into 4 categories:  True Allergy*; Documented side effect; both an allergy and a documented side effect; and neither a documented side effect nor a true allergy. True allergy is defined, in this study, as:  Itching, Hives, Skin Rash, Swelling of Mouth or Face, Anaphylaxis, or “My Parent Told Me.”</a:t>
            </a:r>
          </a:p>
          <a:p>
            <a:pPr lvl="0"/>
            <a:endParaRPr lang="en-US" dirty="0" smtClean="0"/>
          </a:p>
          <a:p>
            <a:pPr lvl="0"/>
            <a:r>
              <a:rPr lang="en-US" dirty="0" smtClean="0"/>
              <a:t>Results:  In this novel study, including only patients who self-identify a drug allergy, researchers found that only 26% (38/144) of reports met the study definition of a drug-allergy.  Given the breadth of the definition, this number may be falsely elevated.  An additional 9 patients reported reactions that could be classified as either a drug allergy or an expected adverse reaction (AE); most notably itch following opiate therapy</a:t>
            </a:r>
          </a:p>
          <a:p>
            <a:pPr lvl="0"/>
            <a:endParaRPr lang="en-US" dirty="0" smtClean="0"/>
          </a:p>
          <a:p>
            <a:pPr lvl="0"/>
            <a:r>
              <a:rPr lang="en-US" dirty="0" smtClean="0"/>
              <a:t> </a:t>
            </a:r>
          </a:p>
        </p:txBody>
      </p:sp>
      <p:sp>
        <p:nvSpPr>
          <p:cNvPr id="10" name="Date Placeholder 3"/>
          <p:cNvSpPr>
            <a:spLocks noGrp="1"/>
          </p:cNvSpPr>
          <p:nvPr>
            <p:ph type="dt" sz="half" idx="10"/>
          </p:nvPr>
        </p:nvSpPr>
        <p:spPr>
          <a:xfrm>
            <a:off x="680378" y="6301470"/>
            <a:ext cx="2653475" cy="389262"/>
          </a:xfrm>
          <a:prstGeom prst="rect">
            <a:avLst/>
          </a:prstGeom>
        </p:spPr>
        <p:txBody>
          <a:bodyPr/>
          <a:lstStyle>
            <a:lvl1pPr algn="l">
              <a:defRPr>
                <a:solidFill>
                  <a:srgbClr val="989EA3"/>
                </a:solidFill>
              </a:defRPr>
            </a:lvl1pPr>
          </a:lstStyle>
          <a:p>
            <a:r>
              <a:rPr lang="en-US" dirty="0" smtClean="0"/>
              <a:t>Poster number 116</a:t>
            </a:r>
            <a:endParaRPr lang="en-US" dirty="0"/>
          </a:p>
        </p:txBody>
      </p:sp>
      <p:sp>
        <p:nvSpPr>
          <p:cNvPr id="11" name="Footer Placeholder 4"/>
          <p:cNvSpPr>
            <a:spLocks noGrp="1"/>
          </p:cNvSpPr>
          <p:nvPr>
            <p:ph type="ftr" sz="quarter" idx="11"/>
          </p:nvPr>
        </p:nvSpPr>
        <p:spPr>
          <a:xfrm>
            <a:off x="2265666" y="6301470"/>
            <a:ext cx="5978249" cy="389262"/>
          </a:xfrm>
          <a:prstGeom prst="rect">
            <a:avLst/>
          </a:prstGeom>
        </p:spPr>
        <p:txBody>
          <a:bodyPr/>
          <a:lstStyle>
            <a:lvl1pPr algn="r">
              <a:defRPr>
                <a:solidFill>
                  <a:srgbClr val="989EA3"/>
                </a:solidFill>
              </a:defRPr>
            </a:lvl1pPr>
          </a:lstStyle>
          <a:p>
            <a:r>
              <a:rPr lang="en-US" dirty="0" smtClean="0"/>
              <a:t>Ally.DeringAnderson@UNMC.edu</a:t>
            </a:r>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Lst>
  <p:txStyles>
    <p:title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23" y="793817"/>
            <a:ext cx="7485951" cy="43546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6720" y="394369"/>
            <a:ext cx="7724084" cy="3430796"/>
          </a:xfrm>
        </p:spPr>
        <p:txBody>
          <a:bodyPr>
            <a:normAutofit/>
          </a:bodyPr>
          <a:lstStyle/>
          <a:p>
            <a:r>
              <a:rPr lang="en-US" sz="4000" dirty="0" smtClean="0">
                <a:solidFill>
                  <a:schemeClr val="accent3"/>
                </a:solidFill>
                <a:latin typeface="Verdana"/>
                <a:cs typeface="Verdana"/>
              </a:rPr>
              <a:t>Prescription Drug Abuse:  How a prescribed drug becomes a 2</a:t>
            </a:r>
            <a:r>
              <a:rPr lang="en-US" sz="4000" baseline="30000" dirty="0" smtClean="0">
                <a:solidFill>
                  <a:schemeClr val="accent3"/>
                </a:solidFill>
                <a:latin typeface="Verdana"/>
                <a:cs typeface="Verdana"/>
              </a:rPr>
              <a:t>nd</a:t>
            </a:r>
            <a:r>
              <a:rPr lang="en-US" sz="4000" dirty="0" smtClean="0">
                <a:solidFill>
                  <a:schemeClr val="accent3"/>
                </a:solidFill>
                <a:latin typeface="Verdana"/>
                <a:cs typeface="Verdana"/>
              </a:rPr>
              <a:t> problem</a:t>
            </a:r>
            <a:endParaRPr lang="en-US" sz="4000" dirty="0">
              <a:solidFill>
                <a:schemeClr val="accent3"/>
              </a:solidFill>
              <a:latin typeface="Verdana"/>
              <a:cs typeface="Verdana"/>
            </a:endParaRPr>
          </a:p>
        </p:txBody>
      </p:sp>
      <p:sp>
        <p:nvSpPr>
          <p:cNvPr id="3" name="Subtitle 2"/>
          <p:cNvSpPr>
            <a:spLocks noGrp="1"/>
          </p:cNvSpPr>
          <p:nvPr>
            <p:ph type="subTitle" idx="1"/>
          </p:nvPr>
        </p:nvSpPr>
        <p:spPr>
          <a:xfrm>
            <a:off x="916720" y="4161862"/>
            <a:ext cx="6400800" cy="850517"/>
          </a:xfrm>
        </p:spPr>
        <p:txBody>
          <a:bodyPr>
            <a:noAutofit/>
          </a:bodyPr>
          <a:lstStyle/>
          <a:p>
            <a:r>
              <a:rPr lang="en-US" sz="2800" b="0" dirty="0" smtClean="0">
                <a:solidFill>
                  <a:schemeClr val="accent5"/>
                </a:solidFill>
                <a:latin typeface="Verdana"/>
                <a:cs typeface="Verdana"/>
              </a:rPr>
              <a:t>Dr. Ally Dering-Anderson</a:t>
            </a:r>
          </a:p>
          <a:p>
            <a:r>
              <a:rPr lang="en-US" sz="2800" b="0" dirty="0" smtClean="0">
                <a:solidFill>
                  <a:schemeClr val="accent5"/>
                </a:solidFill>
                <a:latin typeface="Verdana"/>
                <a:cs typeface="Verdana"/>
              </a:rPr>
              <a:t>Ally.DeringAnderson@UNMC.edu</a:t>
            </a:r>
            <a:endParaRPr lang="en-US" sz="2800" b="0" dirty="0">
              <a:solidFill>
                <a:schemeClr val="accent5"/>
              </a:solidFill>
              <a:latin typeface="Verdana"/>
              <a:cs typeface="Verdana"/>
            </a:endParaRPr>
          </a:p>
        </p:txBody>
      </p:sp>
    </p:spTree>
    <p:extLst>
      <p:ext uri="{BB962C8B-B14F-4D97-AF65-F5344CB8AC3E}">
        <p14:creationId xmlns:p14="http://schemas.microsoft.com/office/powerpoint/2010/main" val="150273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8024327" cy="1359153"/>
          </a:xfrm>
        </p:spPr>
        <p:txBody>
          <a:bodyPr/>
          <a:lstStyle/>
          <a:p>
            <a:r>
              <a:rPr lang="en-US" dirty="0" smtClean="0"/>
              <a:t>Drugs in Operation </a:t>
            </a:r>
            <a:r>
              <a:rPr lang="en-US" dirty="0" err="1" smtClean="0"/>
              <a:t>PILLuted</a:t>
            </a:r>
            <a:endParaRPr lang="en-US" dirty="0"/>
          </a:p>
        </p:txBody>
      </p:sp>
      <p:sp>
        <p:nvSpPr>
          <p:cNvPr id="3" name="Content Placeholder 2"/>
          <p:cNvSpPr>
            <a:spLocks noGrp="1"/>
          </p:cNvSpPr>
          <p:nvPr>
            <p:ph idx="1"/>
          </p:nvPr>
        </p:nvSpPr>
        <p:spPr/>
        <p:txBody>
          <a:bodyPr>
            <a:normAutofit/>
          </a:bodyPr>
          <a:lstStyle/>
          <a:p>
            <a:r>
              <a:rPr lang="en-US" sz="3200" dirty="0"/>
              <a:t>o</a:t>
            </a:r>
            <a:r>
              <a:rPr lang="en-US" sz="3200" dirty="0" smtClean="0"/>
              <a:t>xycodone</a:t>
            </a:r>
          </a:p>
          <a:p>
            <a:endParaRPr lang="en-US" sz="3200" dirty="0"/>
          </a:p>
          <a:p>
            <a:r>
              <a:rPr lang="en-US" sz="3200" dirty="0"/>
              <a:t>h</a:t>
            </a:r>
            <a:r>
              <a:rPr lang="en-US" sz="3200" dirty="0" smtClean="0"/>
              <a:t>ydrocodone</a:t>
            </a:r>
          </a:p>
          <a:p>
            <a:endParaRPr lang="en-US" sz="3200" dirty="0"/>
          </a:p>
          <a:p>
            <a:r>
              <a:rPr lang="en-US" sz="3200" dirty="0"/>
              <a:t>a</a:t>
            </a:r>
            <a:r>
              <a:rPr lang="en-US" sz="3200" dirty="0" smtClean="0"/>
              <a:t>lprazolam</a:t>
            </a:r>
          </a:p>
          <a:p>
            <a:endParaRPr lang="en-US" sz="3200" dirty="0"/>
          </a:p>
        </p:txBody>
      </p:sp>
    </p:spTree>
    <p:extLst>
      <p:ext uri="{BB962C8B-B14F-4D97-AF65-F5344CB8AC3E}">
        <p14:creationId xmlns:p14="http://schemas.microsoft.com/office/powerpoint/2010/main" val="417344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Data</a:t>
            </a:r>
            <a:endParaRPr lang="en-US" dirty="0"/>
          </a:p>
        </p:txBody>
      </p:sp>
      <p:sp>
        <p:nvSpPr>
          <p:cNvPr id="3" name="Content Placeholder 2"/>
          <p:cNvSpPr>
            <a:spLocks noGrp="1"/>
          </p:cNvSpPr>
          <p:nvPr>
            <p:ph idx="1"/>
          </p:nvPr>
        </p:nvSpPr>
        <p:spPr>
          <a:xfrm>
            <a:off x="725737" y="1882620"/>
            <a:ext cx="8300614" cy="3950310"/>
          </a:xfrm>
        </p:spPr>
        <p:txBody>
          <a:bodyPr>
            <a:normAutofit/>
          </a:bodyPr>
          <a:lstStyle/>
          <a:p>
            <a:r>
              <a:rPr lang="en-US" sz="2800" dirty="0" smtClean="0"/>
              <a:t>The United States has </a:t>
            </a:r>
            <a:r>
              <a:rPr lang="en-US" sz="2800" b="1" dirty="0" smtClean="0">
                <a:solidFill>
                  <a:schemeClr val="accent5"/>
                </a:solidFill>
              </a:rPr>
              <a:t>4.6%</a:t>
            </a:r>
            <a:r>
              <a:rPr lang="en-US" sz="2800" dirty="0" smtClean="0"/>
              <a:t> of the world population</a:t>
            </a:r>
          </a:p>
          <a:p>
            <a:endParaRPr lang="en-US" sz="2800" dirty="0"/>
          </a:p>
          <a:p>
            <a:r>
              <a:rPr lang="en-US" sz="2800" dirty="0" smtClean="0"/>
              <a:t>The United States uses </a:t>
            </a:r>
            <a:r>
              <a:rPr lang="en-US" sz="2800" b="1" dirty="0" smtClean="0">
                <a:solidFill>
                  <a:srgbClr val="4BACC6"/>
                </a:solidFill>
              </a:rPr>
              <a:t>80%</a:t>
            </a:r>
            <a:r>
              <a:rPr lang="en-US" sz="2800" dirty="0" smtClean="0"/>
              <a:t> of the world’s opiates</a:t>
            </a:r>
          </a:p>
          <a:p>
            <a:endParaRPr lang="en-US" sz="2800" dirty="0"/>
          </a:p>
          <a:p>
            <a:r>
              <a:rPr lang="en-US" sz="2800" dirty="0" smtClean="0"/>
              <a:t>The U. S. uses </a:t>
            </a:r>
            <a:r>
              <a:rPr lang="en-US" sz="2800" b="1" dirty="0" smtClean="0">
                <a:solidFill>
                  <a:srgbClr val="4BACC6"/>
                </a:solidFill>
              </a:rPr>
              <a:t>99%</a:t>
            </a:r>
            <a:r>
              <a:rPr lang="en-US" sz="2800" dirty="0" smtClean="0"/>
              <a:t> of the world’s hydrocodone</a:t>
            </a:r>
            <a:endParaRPr lang="en-US" sz="2800" dirty="0"/>
          </a:p>
        </p:txBody>
      </p:sp>
      <p:pic>
        <p:nvPicPr>
          <p:cNvPr id="4" name="Picture 3"/>
          <p:cNvPicPr>
            <a:picLocks noChangeAspect="1"/>
          </p:cNvPicPr>
          <p:nvPr/>
        </p:nvPicPr>
        <p:blipFill>
          <a:blip r:embed="rId2"/>
          <a:stretch>
            <a:fillRect/>
          </a:stretch>
        </p:blipFill>
        <p:spPr>
          <a:xfrm>
            <a:off x="861695" y="4844323"/>
            <a:ext cx="1524000" cy="1524000"/>
          </a:xfrm>
          <a:prstGeom prst="rect">
            <a:avLst/>
          </a:prstGeom>
        </p:spPr>
      </p:pic>
      <p:pic>
        <p:nvPicPr>
          <p:cNvPr id="6" name="Picture 5"/>
          <p:cNvPicPr>
            <a:picLocks noChangeAspect="1"/>
          </p:cNvPicPr>
          <p:nvPr/>
        </p:nvPicPr>
        <p:blipFill>
          <a:blip r:embed="rId3"/>
          <a:stretch>
            <a:fillRect/>
          </a:stretch>
        </p:blipFill>
        <p:spPr>
          <a:xfrm>
            <a:off x="2780396" y="4611240"/>
            <a:ext cx="1959572" cy="1757083"/>
          </a:xfrm>
          <a:prstGeom prst="rect">
            <a:avLst/>
          </a:prstGeom>
        </p:spPr>
      </p:pic>
      <p:pic>
        <p:nvPicPr>
          <p:cNvPr id="7" name="Picture 6"/>
          <p:cNvPicPr>
            <a:picLocks noChangeAspect="1"/>
          </p:cNvPicPr>
          <p:nvPr/>
        </p:nvPicPr>
        <p:blipFill>
          <a:blip r:embed="rId4"/>
          <a:stretch>
            <a:fillRect/>
          </a:stretch>
        </p:blipFill>
        <p:spPr>
          <a:xfrm>
            <a:off x="5006474" y="4840092"/>
            <a:ext cx="1470526" cy="1465624"/>
          </a:xfrm>
          <a:prstGeom prst="rect">
            <a:avLst/>
          </a:prstGeom>
        </p:spPr>
      </p:pic>
    </p:spTree>
    <p:extLst>
      <p:ext uri="{BB962C8B-B14F-4D97-AF65-F5344CB8AC3E}">
        <p14:creationId xmlns:p14="http://schemas.microsoft.com/office/powerpoint/2010/main" val="41697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idx="1"/>
          </p:nvPr>
        </p:nvSpPr>
        <p:spPr/>
        <p:txBody>
          <a:bodyPr>
            <a:normAutofit/>
          </a:bodyPr>
          <a:lstStyle/>
          <a:p>
            <a:r>
              <a:rPr lang="en-US" sz="2800" dirty="0" smtClean="0"/>
              <a:t>Drowsiness</a:t>
            </a:r>
          </a:p>
          <a:p>
            <a:endParaRPr lang="en-US" sz="2800" dirty="0"/>
          </a:p>
          <a:p>
            <a:r>
              <a:rPr lang="en-US" sz="2800" dirty="0" smtClean="0"/>
              <a:t>Respiratory Depression</a:t>
            </a:r>
          </a:p>
          <a:p>
            <a:endParaRPr lang="en-US" sz="2800" dirty="0"/>
          </a:p>
          <a:p>
            <a:r>
              <a:rPr lang="en-US" sz="2800" dirty="0" smtClean="0"/>
              <a:t>Constipation</a:t>
            </a:r>
          </a:p>
          <a:p>
            <a:endParaRPr lang="en-US" sz="2800" dirty="0"/>
          </a:p>
          <a:p>
            <a:r>
              <a:rPr lang="en-US" sz="2800" dirty="0" smtClean="0"/>
              <a:t>Other</a:t>
            </a:r>
            <a:endParaRPr lang="en-US" sz="2800" dirty="0"/>
          </a:p>
        </p:txBody>
      </p:sp>
    </p:spTree>
    <p:extLst>
      <p:ext uri="{BB962C8B-B14F-4D97-AF65-F5344CB8AC3E}">
        <p14:creationId xmlns:p14="http://schemas.microsoft.com/office/powerpoint/2010/main" val="107268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the respiratory depression that kill, naloxone may save lives</a:t>
            </a:r>
            <a:endParaRPr lang="en-US" dirty="0"/>
          </a:p>
        </p:txBody>
      </p:sp>
      <p:sp>
        <p:nvSpPr>
          <p:cNvPr id="3" name="Content Placeholder 2"/>
          <p:cNvSpPr>
            <a:spLocks noGrp="1"/>
          </p:cNvSpPr>
          <p:nvPr>
            <p:ph idx="1"/>
          </p:nvPr>
        </p:nvSpPr>
        <p:spPr>
          <a:xfrm>
            <a:off x="956667" y="1754984"/>
            <a:ext cx="7282212" cy="5103016"/>
          </a:xfrm>
        </p:spPr>
        <p:txBody>
          <a:bodyPr>
            <a:normAutofit fontScale="70000" lnSpcReduction="20000"/>
          </a:bodyPr>
          <a:lstStyle/>
          <a:p>
            <a:r>
              <a:rPr lang="en-US" sz="2000" dirty="0" smtClean="0"/>
              <a:t>New Nebraska Law from the 2015 Unicameral:</a:t>
            </a:r>
          </a:p>
          <a:p>
            <a:endParaRPr lang="en-US" sz="2000" dirty="0"/>
          </a:p>
          <a:p>
            <a:r>
              <a:rPr lang="en-US" sz="2000" b="1" dirty="0"/>
              <a:t>28-470. Naloxone; authorized activities; immunity from administrative action or criminal prosecution.</a:t>
            </a:r>
            <a:r>
              <a:rPr lang="en-US" sz="2000" dirty="0"/>
              <a:t/>
            </a:r>
            <a:br>
              <a:rPr lang="en-US" sz="2000" dirty="0"/>
            </a:br>
            <a:r>
              <a:rPr lang="en-US" sz="2000" dirty="0"/>
              <a:t>(1) A health professional who is authorized to prescribe or dispense naloxone, if acting with reasonable care, may prescribe, administer, or dispense naloxone to any of the following persons without being subject to administrative action or criminal prosecution;</a:t>
            </a:r>
          </a:p>
          <a:p>
            <a:r>
              <a:rPr lang="en-US" sz="2000" dirty="0"/>
              <a:t>(a) A person who is apparently experiencing or who is likely to experience an opioid-related overdose; or</a:t>
            </a:r>
          </a:p>
          <a:p>
            <a:r>
              <a:rPr lang="en-US" sz="2000" dirty="0"/>
              <a:t>(b) A family member, friend, or other person in a position to assist a person who is apparently experiencing or who is likely to experience an opioid-related overdose.</a:t>
            </a:r>
          </a:p>
          <a:p>
            <a:r>
              <a:rPr lang="en-US" sz="2000" dirty="0"/>
              <a:t>(2) A family member, friend, or other person who is in a position to assist a person who is apparently experiencing or who is likely to experience an opioid-related overdose, other than an emergency responder or peace officer, is not subject to actions under the Uniform Credentialing Act, administrative action, or criminal prosecution if the person, acting in good faith, obtains naloxone from a health professional or a prescription for naloxone from a health professional and administers the naloxone obtained from the health professional or acquired pursuant to the prescription to a person who is apparently experiencing an opioid-related overdose.</a:t>
            </a:r>
          </a:p>
          <a:p>
            <a:r>
              <a:rPr lang="en-US" sz="2000" dirty="0"/>
              <a:t>(3) An emergency responder is not subject to administrative action or criminal prosecution if the emergency responder, acting in good faith, obtains naloxone from the emergency responder's emergency medical service organization and administers the naloxone to a person who is apparently experiencing an opioid-related overdose.</a:t>
            </a:r>
          </a:p>
          <a:p>
            <a:r>
              <a:rPr lang="en-US" sz="2000" dirty="0"/>
              <a:t>(4) A peace officer is not subject to administrative action or criminal prosecution if the peace officer, acting in good faith, obtains naloxone from the peace officer's law enforcement agency and administers the naloxone to a person who is apparently experiencing an opioid-related overdose.</a:t>
            </a:r>
          </a:p>
          <a:p>
            <a:r>
              <a:rPr lang="en-US" sz="2000" dirty="0" smtClean="0"/>
              <a:t> </a:t>
            </a:r>
            <a:endParaRPr lang="en-US" sz="2000" dirty="0"/>
          </a:p>
        </p:txBody>
      </p:sp>
    </p:spTree>
    <p:extLst>
      <p:ext uri="{BB962C8B-B14F-4D97-AF65-F5344CB8AC3E}">
        <p14:creationId xmlns:p14="http://schemas.microsoft.com/office/powerpoint/2010/main" val="224193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p:txBody>
          <a:bodyPr>
            <a:normAutofit/>
          </a:bodyPr>
          <a:lstStyle/>
          <a:p>
            <a:r>
              <a:rPr lang="en-US" sz="2400" dirty="0" smtClean="0"/>
              <a:t>Can occur with medically necessary drugs, but it is up to the team to avoid the adverse consequences</a:t>
            </a:r>
          </a:p>
          <a:p>
            <a:endParaRPr lang="en-US" sz="2400" dirty="0"/>
          </a:p>
          <a:p>
            <a:r>
              <a:rPr lang="en-US" sz="2400" dirty="0" smtClean="0"/>
              <a:t>Addiction is a disease, it is not a character defect!</a:t>
            </a:r>
          </a:p>
          <a:p>
            <a:endParaRPr lang="en-US" sz="2400" dirty="0"/>
          </a:p>
          <a:p>
            <a:r>
              <a:rPr lang="en-US" sz="2400" dirty="0" smtClean="0"/>
              <a:t>Remember, the recovering addict often needs higher doses of analgesics for proper pain management</a:t>
            </a:r>
            <a:endParaRPr lang="en-US" sz="2400" dirty="0"/>
          </a:p>
        </p:txBody>
      </p:sp>
    </p:spTree>
    <p:extLst>
      <p:ext uri="{BB962C8B-B14F-4D97-AF65-F5344CB8AC3E}">
        <p14:creationId xmlns:p14="http://schemas.microsoft.com/office/powerpoint/2010/main" val="15067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drugs prescribed for medical problem #1 become medical problem #2</a:t>
            </a:r>
            <a:endParaRPr lang="en-US" dirty="0"/>
          </a:p>
        </p:txBody>
      </p:sp>
      <p:sp>
        <p:nvSpPr>
          <p:cNvPr id="3" name="Content Placeholder 2"/>
          <p:cNvSpPr>
            <a:spLocks noGrp="1"/>
          </p:cNvSpPr>
          <p:nvPr>
            <p:ph idx="1"/>
          </p:nvPr>
        </p:nvSpPr>
        <p:spPr>
          <a:xfrm>
            <a:off x="956666" y="1882620"/>
            <a:ext cx="7978967" cy="3950310"/>
          </a:xfrm>
        </p:spPr>
        <p:txBody>
          <a:bodyPr>
            <a:normAutofit fontScale="92500" lnSpcReduction="10000"/>
          </a:bodyPr>
          <a:lstStyle/>
          <a:p>
            <a:r>
              <a:rPr lang="en-US" sz="2400" dirty="0" smtClean="0"/>
              <a:t>These truly are medical problems</a:t>
            </a:r>
          </a:p>
          <a:p>
            <a:endParaRPr lang="en-US" sz="2400" dirty="0" smtClean="0"/>
          </a:p>
          <a:p>
            <a:r>
              <a:rPr lang="en-US" sz="2400" dirty="0" smtClean="0"/>
              <a:t>Addiction is not a sign of lawlessness or criminal intent</a:t>
            </a:r>
          </a:p>
          <a:p>
            <a:endParaRPr lang="en-US" sz="2400" dirty="0"/>
          </a:p>
          <a:p>
            <a:r>
              <a:rPr lang="en-US" sz="2400" dirty="0"/>
              <a:t>M</a:t>
            </a:r>
            <a:r>
              <a:rPr lang="en-US" sz="2400" dirty="0" smtClean="0"/>
              <a:t>any factors implode to create a 2</a:t>
            </a:r>
            <a:r>
              <a:rPr lang="en-US" sz="2400" baseline="30000" dirty="0" smtClean="0"/>
              <a:t>nd</a:t>
            </a:r>
            <a:r>
              <a:rPr lang="en-US" sz="2400" dirty="0" smtClean="0"/>
              <a:t> problem</a:t>
            </a:r>
          </a:p>
          <a:p>
            <a:r>
              <a:rPr lang="en-US" sz="2400" dirty="0"/>
              <a:t>	</a:t>
            </a:r>
            <a:r>
              <a:rPr lang="en-US" sz="2400" dirty="0" smtClean="0"/>
              <a:t>Inability to work with whatever medical problem #1 is</a:t>
            </a:r>
          </a:p>
          <a:p>
            <a:r>
              <a:rPr lang="en-US" sz="2400" dirty="0"/>
              <a:t>	</a:t>
            </a:r>
            <a:r>
              <a:rPr lang="en-US" sz="2400" dirty="0" smtClean="0"/>
              <a:t>Exorbitant value of opiates and benzodiazepines</a:t>
            </a:r>
          </a:p>
          <a:p>
            <a:r>
              <a:rPr lang="en-US" sz="2400" dirty="0"/>
              <a:t>	</a:t>
            </a:r>
            <a:r>
              <a:rPr lang="en-US" sz="2400" dirty="0" smtClean="0"/>
              <a:t>Dearth of mental health services &amp; insurance maximum 		number of visits!</a:t>
            </a:r>
          </a:p>
          <a:p>
            <a:r>
              <a:rPr lang="en-US" sz="2400" dirty="0"/>
              <a:t>	</a:t>
            </a:r>
            <a:r>
              <a:rPr lang="en-US" sz="2400" dirty="0" smtClean="0"/>
              <a:t>Mandatory minimum sentences - - imagine deciding that 		obesity were illegal and then being stunned that there 		was a lot of diabetes in the prison system!</a:t>
            </a:r>
            <a:endParaRPr lang="en-US" sz="2400" dirty="0"/>
          </a:p>
        </p:txBody>
      </p:sp>
    </p:spTree>
    <p:extLst>
      <p:ext uri="{BB962C8B-B14F-4D97-AF65-F5344CB8AC3E}">
        <p14:creationId xmlns:p14="http://schemas.microsoft.com/office/powerpoint/2010/main" val="336288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Management</a:t>
            </a:r>
            <a:endParaRPr lang="en-US" dirty="0"/>
          </a:p>
        </p:txBody>
      </p:sp>
      <p:sp>
        <p:nvSpPr>
          <p:cNvPr id="3" name="Content Placeholder 2"/>
          <p:cNvSpPr>
            <a:spLocks noGrp="1"/>
          </p:cNvSpPr>
          <p:nvPr>
            <p:ph idx="1"/>
          </p:nvPr>
        </p:nvSpPr>
        <p:spPr/>
        <p:txBody>
          <a:bodyPr>
            <a:normAutofit/>
          </a:bodyPr>
          <a:lstStyle/>
          <a:p>
            <a:r>
              <a:rPr lang="en-US" sz="2800" dirty="0" smtClean="0"/>
              <a:t>Must manage the triad of chronic pain</a:t>
            </a:r>
          </a:p>
          <a:p>
            <a:endParaRPr lang="en-US" sz="2800" dirty="0"/>
          </a:p>
          <a:p>
            <a:pPr marL="514350" indent="-514350">
              <a:buAutoNum type="arabicPeriod"/>
            </a:pPr>
            <a:r>
              <a:rPr lang="en-US" sz="2800" dirty="0" smtClean="0"/>
              <a:t>The pain itself</a:t>
            </a:r>
          </a:p>
          <a:p>
            <a:pPr marL="514350" indent="-514350">
              <a:buAutoNum type="arabicPeriod"/>
            </a:pPr>
            <a:r>
              <a:rPr lang="en-US" sz="2800" dirty="0" smtClean="0"/>
              <a:t>The fear of the pain</a:t>
            </a:r>
          </a:p>
          <a:p>
            <a:pPr marL="514350" indent="-514350">
              <a:buAutoNum type="arabicPeriod"/>
            </a:pPr>
            <a:r>
              <a:rPr lang="en-US" sz="2800" dirty="0" smtClean="0"/>
              <a:t>The depression </a:t>
            </a:r>
            <a:endParaRPr lang="en-US" sz="2800" dirty="0"/>
          </a:p>
        </p:txBody>
      </p:sp>
    </p:spTree>
    <p:extLst>
      <p:ext uri="{BB962C8B-B14F-4D97-AF65-F5344CB8AC3E}">
        <p14:creationId xmlns:p14="http://schemas.microsoft.com/office/powerpoint/2010/main" val="140663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If we aren’t managing all sides, we aren’t managing the patient</a:t>
            </a:r>
            <a:endParaRPr lang="en-US" sz="3600" dirty="0"/>
          </a:p>
        </p:txBody>
      </p:sp>
      <p:sp>
        <p:nvSpPr>
          <p:cNvPr id="3" name="Content Placeholder 2"/>
          <p:cNvSpPr>
            <a:spLocks noGrp="1"/>
          </p:cNvSpPr>
          <p:nvPr>
            <p:ph idx="1"/>
          </p:nvPr>
        </p:nvSpPr>
        <p:spPr>
          <a:xfrm>
            <a:off x="1406115" y="2404126"/>
            <a:ext cx="7737884" cy="3428803"/>
          </a:xfrm>
        </p:spPr>
        <p:txBody>
          <a:bodyPr>
            <a:normAutofit/>
          </a:bodyPr>
          <a:lstStyle/>
          <a:p>
            <a:r>
              <a:rPr lang="en-US" sz="2400" dirty="0" smtClean="0"/>
              <a:t>Total pain eradication isn’t the goal</a:t>
            </a:r>
          </a:p>
          <a:p>
            <a:endParaRPr lang="en-US" sz="2400" dirty="0"/>
          </a:p>
          <a:p>
            <a:r>
              <a:rPr lang="en-US" sz="2400" dirty="0" smtClean="0"/>
              <a:t>Quality of life is defined by the patient – not by us</a:t>
            </a:r>
          </a:p>
          <a:p>
            <a:endParaRPr lang="en-US" sz="2400" dirty="0"/>
          </a:p>
          <a:p>
            <a:endParaRPr lang="en-US" sz="2400" dirty="0"/>
          </a:p>
        </p:txBody>
      </p:sp>
    </p:spTree>
    <p:extLst>
      <p:ext uri="{BB962C8B-B14F-4D97-AF65-F5344CB8AC3E}">
        <p14:creationId xmlns:p14="http://schemas.microsoft.com/office/powerpoint/2010/main" val="277123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control</a:t>
            </a:r>
            <a:endParaRPr lang="en-US" dirty="0"/>
          </a:p>
        </p:txBody>
      </p:sp>
      <p:sp>
        <p:nvSpPr>
          <p:cNvPr id="3" name="Content Placeholder 2"/>
          <p:cNvSpPr>
            <a:spLocks noGrp="1"/>
          </p:cNvSpPr>
          <p:nvPr>
            <p:ph idx="1"/>
          </p:nvPr>
        </p:nvSpPr>
        <p:spPr/>
        <p:txBody>
          <a:bodyPr>
            <a:normAutofit/>
          </a:bodyPr>
          <a:lstStyle/>
          <a:p>
            <a:r>
              <a:rPr lang="en-US" sz="2800" dirty="0" smtClean="0"/>
              <a:t>What is intolerable?</a:t>
            </a:r>
          </a:p>
          <a:p>
            <a:r>
              <a:rPr lang="en-US" sz="2800" dirty="0" smtClean="0"/>
              <a:t>What is tolerable?</a:t>
            </a:r>
          </a:p>
          <a:p>
            <a:endParaRPr lang="en-US" sz="2800" dirty="0"/>
          </a:p>
          <a:p>
            <a:r>
              <a:rPr lang="en-US" sz="2800" dirty="0" smtClean="0"/>
              <a:t>What is desirable?</a:t>
            </a:r>
            <a:endParaRPr lang="en-US" sz="2800" dirty="0"/>
          </a:p>
        </p:txBody>
      </p:sp>
    </p:spTree>
    <p:extLst>
      <p:ext uri="{BB962C8B-B14F-4D97-AF65-F5344CB8AC3E}">
        <p14:creationId xmlns:p14="http://schemas.microsoft.com/office/powerpoint/2010/main" val="71326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Suck it Up Buttercup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316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904105" y="2109424"/>
            <a:ext cx="7282212" cy="3950310"/>
          </a:xfrm>
        </p:spPr>
        <p:txBody>
          <a:bodyPr>
            <a:noAutofit/>
          </a:bodyPr>
          <a:lstStyle/>
          <a:p>
            <a:r>
              <a:rPr lang="en-US" sz="2400" dirty="0" smtClean="0"/>
              <a:t>At the completion of the is program, the alert attendee should be able to:</a:t>
            </a:r>
          </a:p>
          <a:p>
            <a:r>
              <a:rPr lang="en-US" sz="2000" dirty="0" smtClean="0"/>
              <a:t>Comment on the use of opiates to treat pain, in the United States</a:t>
            </a:r>
          </a:p>
          <a:p>
            <a:endParaRPr lang="en-US" sz="2000" dirty="0" smtClean="0"/>
          </a:p>
          <a:p>
            <a:r>
              <a:rPr lang="en-US" sz="2000" dirty="0" smtClean="0"/>
              <a:t>Identify the most common sources of abused prescription drugs</a:t>
            </a:r>
          </a:p>
          <a:p>
            <a:endParaRPr lang="en-US" sz="2000" dirty="0" smtClean="0"/>
          </a:p>
          <a:p>
            <a:r>
              <a:rPr lang="en-US" sz="2000" dirty="0" smtClean="0"/>
              <a:t>Recognize the existence of PDMP programs and advocate for coordination</a:t>
            </a:r>
          </a:p>
          <a:p>
            <a:endParaRPr lang="en-US" sz="2000" dirty="0" smtClean="0"/>
          </a:p>
          <a:p>
            <a:r>
              <a:rPr lang="en-US" sz="2000" dirty="0" smtClean="0"/>
              <a:t>Formulate a person opinion concerning medical cannabis policy</a:t>
            </a:r>
            <a:endParaRPr lang="en-US" sz="2000" dirty="0"/>
          </a:p>
        </p:txBody>
      </p:sp>
    </p:spTree>
    <p:extLst>
      <p:ext uri="{BB962C8B-B14F-4D97-AF65-F5344CB8AC3E}">
        <p14:creationId xmlns:p14="http://schemas.microsoft.com/office/powerpoint/2010/main" val="61639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“poop-o-meter”</a:t>
            </a:r>
            <a:endParaRPr lang="en-US" dirty="0"/>
          </a:p>
        </p:txBody>
      </p:sp>
      <p:sp>
        <p:nvSpPr>
          <p:cNvPr id="3" name="Content Placeholder 2"/>
          <p:cNvSpPr>
            <a:spLocks noGrp="1"/>
          </p:cNvSpPr>
          <p:nvPr>
            <p:ph idx="1"/>
          </p:nvPr>
        </p:nvSpPr>
        <p:spPr>
          <a:xfrm>
            <a:off x="956667" y="1882620"/>
            <a:ext cx="7842892" cy="3950310"/>
          </a:xfrm>
        </p:spPr>
        <p:txBody>
          <a:bodyPr>
            <a:normAutofit/>
          </a:bodyPr>
          <a:lstStyle/>
          <a:p>
            <a:r>
              <a:rPr lang="en-US" sz="2800" dirty="0" smtClean="0"/>
              <a:t>Early refills</a:t>
            </a:r>
          </a:p>
          <a:p>
            <a:r>
              <a:rPr lang="en-US" sz="2800" dirty="0" smtClean="0"/>
              <a:t>Lost or stolen medication</a:t>
            </a:r>
          </a:p>
          <a:p>
            <a:r>
              <a:rPr lang="en-US" sz="2800" dirty="0" smtClean="0"/>
              <a:t>No laxative with opiates</a:t>
            </a:r>
          </a:p>
          <a:p>
            <a:r>
              <a:rPr lang="en-US" sz="2800" dirty="0" smtClean="0"/>
              <a:t>Not all meds requested for refill at the same time</a:t>
            </a:r>
          </a:p>
          <a:p>
            <a:endParaRPr lang="en-US" sz="2800" dirty="0"/>
          </a:p>
          <a:p>
            <a:r>
              <a:rPr lang="en-US" sz="2800" dirty="0" smtClean="0"/>
              <a:t>“Pain speak”</a:t>
            </a:r>
          </a:p>
          <a:p>
            <a:endParaRPr lang="en-US" sz="2800" dirty="0"/>
          </a:p>
        </p:txBody>
      </p:sp>
    </p:spTree>
    <p:extLst>
      <p:ext uri="{BB962C8B-B14F-4D97-AF65-F5344CB8AC3E}">
        <p14:creationId xmlns:p14="http://schemas.microsoft.com/office/powerpoint/2010/main" val="280126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Jim </a:t>
            </a:r>
            <a:r>
              <a:rPr lang="en-US" dirty="0" err="1" smtClean="0"/>
              <a:t>Dube</a:t>
            </a:r>
            <a:r>
              <a:rPr lang="en-US" dirty="0" smtClean="0"/>
              <a:t>’ Rule</a:t>
            </a:r>
            <a:endParaRPr lang="en-US" dirty="0"/>
          </a:p>
        </p:txBody>
      </p:sp>
      <p:sp>
        <p:nvSpPr>
          <p:cNvPr id="3" name="Content Placeholder 2"/>
          <p:cNvSpPr>
            <a:spLocks noGrp="1"/>
          </p:cNvSpPr>
          <p:nvPr>
            <p:ph idx="1"/>
          </p:nvPr>
        </p:nvSpPr>
        <p:spPr/>
        <p:txBody>
          <a:bodyPr>
            <a:normAutofit/>
          </a:bodyPr>
          <a:lstStyle/>
          <a:p>
            <a:r>
              <a:rPr lang="en-US" sz="2800" dirty="0" smtClean="0"/>
              <a:t>Never ever open your vial over the sink, the garbage disposal, the toilet</a:t>
            </a:r>
          </a:p>
          <a:p>
            <a:endParaRPr lang="en-US" sz="2800" dirty="0"/>
          </a:p>
          <a:p>
            <a:r>
              <a:rPr lang="en-US" sz="2800" dirty="0" smtClean="0"/>
              <a:t>Never ever open your vial near your pet</a:t>
            </a:r>
          </a:p>
          <a:p>
            <a:endParaRPr lang="en-US" sz="2800" dirty="0"/>
          </a:p>
          <a:p>
            <a:r>
              <a:rPr lang="en-US" sz="2800" dirty="0" smtClean="0"/>
              <a:t>If this matters to you, protect it</a:t>
            </a:r>
            <a:endParaRPr lang="en-US" sz="2800" dirty="0"/>
          </a:p>
        </p:txBody>
      </p:sp>
    </p:spTree>
    <p:extLst>
      <p:ext uri="{BB962C8B-B14F-4D97-AF65-F5344CB8AC3E}">
        <p14:creationId xmlns:p14="http://schemas.microsoft.com/office/powerpoint/2010/main" val="157172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all abuse start with a prescription?</a:t>
            </a:r>
            <a:endParaRPr lang="en-US" dirty="0"/>
          </a:p>
        </p:txBody>
      </p:sp>
      <p:sp>
        <p:nvSpPr>
          <p:cNvPr id="3" name="Content Placeholder 2"/>
          <p:cNvSpPr>
            <a:spLocks noGrp="1"/>
          </p:cNvSpPr>
          <p:nvPr>
            <p:ph idx="1"/>
          </p:nvPr>
        </p:nvSpPr>
        <p:spPr/>
        <p:txBody>
          <a:bodyPr>
            <a:normAutofit/>
          </a:bodyPr>
          <a:lstStyle/>
          <a:p>
            <a:r>
              <a:rPr lang="en-US" sz="2800" dirty="0" smtClean="0"/>
              <a:t>No, but most abuse of prescription drugs starts with a prescription.</a:t>
            </a:r>
          </a:p>
          <a:p>
            <a:endParaRPr lang="en-US" sz="2800" dirty="0"/>
          </a:p>
          <a:p>
            <a:r>
              <a:rPr lang="en-US" sz="2800" dirty="0" smtClean="0"/>
              <a:t>May not be prescribed for the person who gets into trouble.</a:t>
            </a:r>
          </a:p>
          <a:p>
            <a:endParaRPr lang="en-US" sz="2800" dirty="0"/>
          </a:p>
          <a:p>
            <a:r>
              <a:rPr lang="en-US" sz="2800" dirty="0" smtClean="0"/>
              <a:t>Baltimore looting changed things, but only for awhile</a:t>
            </a:r>
            <a:endParaRPr lang="en-US" sz="2800" dirty="0"/>
          </a:p>
        </p:txBody>
      </p:sp>
    </p:spTree>
    <p:extLst>
      <p:ext uri="{BB962C8B-B14F-4D97-AF65-F5344CB8AC3E}">
        <p14:creationId xmlns:p14="http://schemas.microsoft.com/office/powerpoint/2010/main" val="110929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18" y="395831"/>
            <a:ext cx="8345973" cy="1010357"/>
          </a:xfrm>
        </p:spPr>
        <p:txBody>
          <a:bodyPr>
            <a:normAutofit/>
          </a:bodyPr>
          <a:lstStyle/>
          <a:p>
            <a:r>
              <a:rPr lang="en-US" sz="4000" dirty="0" smtClean="0"/>
              <a:t>Where to acquire drugs of abuse</a:t>
            </a:r>
            <a:endParaRPr lang="en-US" sz="4000" dirty="0"/>
          </a:p>
        </p:txBody>
      </p:sp>
      <p:sp>
        <p:nvSpPr>
          <p:cNvPr id="3" name="Content Placeholder 2"/>
          <p:cNvSpPr>
            <a:spLocks noGrp="1"/>
          </p:cNvSpPr>
          <p:nvPr>
            <p:ph idx="1"/>
          </p:nvPr>
        </p:nvSpPr>
        <p:spPr>
          <a:xfrm>
            <a:off x="956667" y="1882620"/>
            <a:ext cx="7282212" cy="4830792"/>
          </a:xfrm>
        </p:spPr>
        <p:txBody>
          <a:bodyPr>
            <a:normAutofit fontScale="92500" lnSpcReduction="10000"/>
          </a:bodyPr>
          <a:lstStyle/>
          <a:p>
            <a:r>
              <a:rPr lang="en-US" sz="4000" dirty="0" smtClean="0"/>
              <a:t>Family &amp; Friends</a:t>
            </a:r>
          </a:p>
          <a:p>
            <a:endParaRPr lang="en-US" sz="4000" dirty="0" smtClean="0"/>
          </a:p>
          <a:p>
            <a:r>
              <a:rPr lang="en-US" sz="4000" dirty="0" err="1" smtClean="0"/>
              <a:t>CoWorkers</a:t>
            </a:r>
            <a:endParaRPr lang="en-US" sz="4000" dirty="0" smtClean="0"/>
          </a:p>
          <a:p>
            <a:endParaRPr lang="en-US" sz="4000" dirty="0"/>
          </a:p>
          <a:p>
            <a:r>
              <a:rPr lang="en-US" sz="4000" dirty="0" smtClean="0"/>
              <a:t>Theft</a:t>
            </a:r>
          </a:p>
          <a:p>
            <a:endParaRPr lang="en-US" sz="4000" dirty="0"/>
          </a:p>
          <a:p>
            <a:endParaRPr lang="en-US" sz="4000" dirty="0" smtClean="0"/>
          </a:p>
          <a:p>
            <a:r>
              <a:rPr lang="en-US" sz="4000" dirty="0" smtClean="0"/>
              <a:t>Illicit Sale</a:t>
            </a:r>
            <a:endParaRPr lang="en-US" sz="4000" dirty="0"/>
          </a:p>
        </p:txBody>
      </p:sp>
    </p:spTree>
    <p:extLst>
      <p:ext uri="{BB962C8B-B14F-4D97-AF65-F5344CB8AC3E}">
        <p14:creationId xmlns:p14="http://schemas.microsoft.com/office/powerpoint/2010/main" val="395705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PDMP</a:t>
            </a:r>
            <a:endParaRPr lang="en-US" dirty="0"/>
          </a:p>
        </p:txBody>
      </p:sp>
      <p:sp>
        <p:nvSpPr>
          <p:cNvPr id="3" name="Content Placeholder 2"/>
          <p:cNvSpPr>
            <a:spLocks noGrp="1"/>
          </p:cNvSpPr>
          <p:nvPr>
            <p:ph idx="1"/>
          </p:nvPr>
        </p:nvSpPr>
        <p:spPr>
          <a:xfrm>
            <a:off x="956667" y="1882620"/>
            <a:ext cx="7967628" cy="3950310"/>
          </a:xfrm>
        </p:spPr>
        <p:txBody>
          <a:bodyPr>
            <a:normAutofit/>
          </a:bodyPr>
          <a:lstStyle/>
          <a:p>
            <a:r>
              <a:rPr lang="en-US" sz="3200" dirty="0" smtClean="0"/>
              <a:t>Prescription Drug Monitoring Program</a:t>
            </a:r>
          </a:p>
          <a:p>
            <a:endParaRPr lang="en-US" sz="3200" dirty="0"/>
          </a:p>
          <a:p>
            <a:r>
              <a:rPr lang="en-US" sz="3200" dirty="0" smtClean="0"/>
              <a:t>Tracks patients and fills of </a:t>
            </a:r>
            <a:r>
              <a:rPr lang="en-US" sz="3200" dirty="0" err="1" smtClean="0"/>
              <a:t>abusable</a:t>
            </a:r>
            <a:r>
              <a:rPr lang="en-US" sz="3200" dirty="0" smtClean="0"/>
              <a:t> drugs</a:t>
            </a:r>
          </a:p>
          <a:p>
            <a:endParaRPr lang="en-US" sz="3200" dirty="0"/>
          </a:p>
          <a:p>
            <a:r>
              <a:rPr lang="en-US" sz="3200" dirty="0" smtClean="0"/>
              <a:t>Varies state-by-state</a:t>
            </a:r>
            <a:endParaRPr lang="en-US" sz="3200" dirty="0"/>
          </a:p>
        </p:txBody>
      </p:sp>
    </p:spTree>
    <p:extLst>
      <p:ext uri="{BB962C8B-B14F-4D97-AF65-F5344CB8AC3E}">
        <p14:creationId xmlns:p14="http://schemas.microsoft.com/office/powerpoint/2010/main" val="3528735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PDMP</a:t>
            </a:r>
            <a:br>
              <a:rPr lang="en-US" dirty="0" smtClean="0"/>
            </a:br>
            <a:endParaRPr lang="en-US" sz="3600" dirty="0"/>
          </a:p>
        </p:txBody>
      </p:sp>
      <p:sp>
        <p:nvSpPr>
          <p:cNvPr id="3" name="Content Placeholder 2"/>
          <p:cNvSpPr>
            <a:spLocks noGrp="1"/>
          </p:cNvSpPr>
          <p:nvPr>
            <p:ph idx="1"/>
          </p:nvPr>
        </p:nvSpPr>
        <p:spPr>
          <a:xfrm>
            <a:off x="956667" y="1882620"/>
            <a:ext cx="8001646" cy="3950310"/>
          </a:xfrm>
        </p:spPr>
        <p:txBody>
          <a:bodyPr>
            <a:normAutofit/>
          </a:bodyPr>
          <a:lstStyle/>
          <a:p>
            <a:r>
              <a:rPr lang="en-US" sz="3200" dirty="0" smtClean="0"/>
              <a:t>Not a primary law enforcement tool</a:t>
            </a:r>
          </a:p>
          <a:p>
            <a:endParaRPr lang="en-US" sz="3200" dirty="0" smtClean="0"/>
          </a:p>
          <a:p>
            <a:r>
              <a:rPr lang="en-US" sz="3200" dirty="0" smtClean="0"/>
              <a:t>Nebraska has a great program – on paper</a:t>
            </a:r>
          </a:p>
          <a:p>
            <a:endParaRPr lang="en-US" sz="3200" dirty="0" smtClean="0"/>
          </a:p>
          <a:p>
            <a:r>
              <a:rPr lang="en-US" sz="3200" dirty="0" smtClean="0"/>
              <a:t>Missouri PROUD of having </a:t>
            </a:r>
            <a:r>
              <a:rPr lang="en-US" sz="3200" smtClean="0"/>
              <a:t>no PDMP</a:t>
            </a:r>
          </a:p>
          <a:p>
            <a:endParaRPr lang="en-US" sz="3200" dirty="0" smtClean="0"/>
          </a:p>
          <a:p>
            <a:r>
              <a:rPr lang="en-US" sz="3200" dirty="0" smtClean="0"/>
              <a:t>Need a national program that is seamless</a:t>
            </a:r>
          </a:p>
          <a:p>
            <a:endParaRPr lang="en-US" sz="3200" dirty="0"/>
          </a:p>
        </p:txBody>
      </p:sp>
    </p:spTree>
    <p:extLst>
      <p:ext uri="{BB962C8B-B14F-4D97-AF65-F5344CB8AC3E}">
        <p14:creationId xmlns:p14="http://schemas.microsoft.com/office/powerpoint/2010/main" val="177305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Marijuana</a:t>
            </a:r>
            <a:endParaRPr lang="en-US" dirty="0"/>
          </a:p>
        </p:txBody>
      </p:sp>
      <p:sp>
        <p:nvSpPr>
          <p:cNvPr id="3" name="Content Placeholder 2"/>
          <p:cNvSpPr>
            <a:spLocks noGrp="1"/>
          </p:cNvSpPr>
          <p:nvPr>
            <p:ph idx="1"/>
          </p:nvPr>
        </p:nvSpPr>
        <p:spPr/>
        <p:txBody>
          <a:bodyPr>
            <a:normAutofit/>
          </a:bodyPr>
          <a:lstStyle/>
          <a:p>
            <a:r>
              <a:rPr lang="en-US" sz="3200" dirty="0" smtClean="0"/>
              <a:t>If it’s medical, let’s talk medicine</a:t>
            </a:r>
          </a:p>
          <a:p>
            <a:endParaRPr lang="en-US" sz="3200" dirty="0"/>
          </a:p>
          <a:p>
            <a:r>
              <a:rPr lang="en-US" sz="3200" dirty="0" smtClean="0"/>
              <a:t>Medicine is prescribed and dispensed</a:t>
            </a:r>
          </a:p>
          <a:p>
            <a:endParaRPr lang="en-US" sz="3200" dirty="0"/>
          </a:p>
          <a:p>
            <a:r>
              <a:rPr lang="en-US" sz="3200" dirty="0" smtClean="0"/>
              <a:t>Medicine should be a part of the PDMP</a:t>
            </a:r>
          </a:p>
          <a:p>
            <a:endParaRPr lang="en-US" sz="3200" dirty="0"/>
          </a:p>
          <a:p>
            <a:endParaRPr lang="en-US" sz="3200" dirty="0"/>
          </a:p>
        </p:txBody>
      </p:sp>
    </p:spTree>
    <p:extLst>
      <p:ext uri="{BB962C8B-B14F-4D97-AF65-F5344CB8AC3E}">
        <p14:creationId xmlns:p14="http://schemas.microsoft.com/office/powerpoint/2010/main" val="2507566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Marijuana</a:t>
            </a:r>
            <a:endParaRPr lang="en-US" dirty="0"/>
          </a:p>
        </p:txBody>
      </p:sp>
      <p:pic>
        <p:nvPicPr>
          <p:cNvPr id="4" name="Content Placeholder 3" descr="Screen-Shot-2015-09-03-at-5.59.16-PM-450x188.png"/>
          <p:cNvPicPr>
            <a:picLocks noGrp="1" noChangeAspect="1"/>
          </p:cNvPicPr>
          <p:nvPr>
            <p:ph idx="1"/>
          </p:nvPr>
        </p:nvPicPr>
        <p:blipFill>
          <a:blip r:embed="rId2">
            <a:extLst>
              <a:ext uri="{28A0092B-C50C-407E-A947-70E740481C1C}">
                <a14:useLocalDpi xmlns:a14="http://schemas.microsoft.com/office/drawing/2010/main" val="0"/>
              </a:ext>
            </a:extLst>
          </a:blip>
          <a:srcRect t="-14922" b="-14922"/>
          <a:stretch>
            <a:fillRect/>
          </a:stretch>
        </p:blipFill>
        <p:spPr/>
      </p:pic>
    </p:spTree>
    <p:extLst>
      <p:ext uri="{BB962C8B-B14F-4D97-AF65-F5344CB8AC3E}">
        <p14:creationId xmlns:p14="http://schemas.microsoft.com/office/powerpoint/2010/main" val="109021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3595928"/>
          </a:xfrm>
        </p:spPr>
        <p:txBody>
          <a:bodyPr>
            <a:normAutofit/>
          </a:bodyPr>
          <a:lstStyle/>
          <a:p>
            <a:r>
              <a:rPr lang="en-US" sz="3200" dirty="0"/>
              <a:t>Medical Cannabis Laws and Opioid Analgesic Overdose Mortality in the United States, 1999-2010 </a:t>
            </a:r>
            <a:r>
              <a:rPr lang="en-US" sz="3200" dirty="0" smtClean="0"/>
              <a:t/>
            </a:r>
            <a:br>
              <a:rPr lang="en-US" sz="3200" dirty="0" smtClean="0"/>
            </a:br>
            <a:r>
              <a:rPr lang="en-US" sz="3200" dirty="0"/>
              <a:t/>
            </a:r>
            <a:br>
              <a:rPr lang="en-US" sz="3200" dirty="0"/>
            </a:br>
            <a:r>
              <a:rPr lang="en-US" sz="2000" dirty="0"/>
              <a:t>Marcus A. </a:t>
            </a:r>
            <a:r>
              <a:rPr lang="en-US" sz="2000" dirty="0" err="1"/>
              <a:t>Bachhuber</a:t>
            </a:r>
            <a:r>
              <a:rPr lang="en-US" sz="2000" dirty="0"/>
              <a:t>, </a:t>
            </a:r>
            <a:r>
              <a:rPr lang="en-US" sz="2000" dirty="0" smtClean="0"/>
              <a:t>MD; </a:t>
            </a:r>
            <a:r>
              <a:rPr lang="en-US" sz="2000" dirty="0"/>
              <a:t>Brendan </a:t>
            </a:r>
            <a:r>
              <a:rPr lang="en-US" sz="2000" dirty="0" err="1"/>
              <a:t>Saloner</a:t>
            </a:r>
            <a:r>
              <a:rPr lang="en-US" sz="2000" dirty="0"/>
              <a:t>, </a:t>
            </a:r>
            <a:r>
              <a:rPr lang="en-US" sz="2000" dirty="0" smtClean="0"/>
              <a:t>PhD; </a:t>
            </a:r>
            <a:r>
              <a:rPr lang="en-US" sz="2000" dirty="0" err="1"/>
              <a:t>Chinazo</a:t>
            </a:r>
            <a:r>
              <a:rPr lang="en-US" sz="2000" dirty="0"/>
              <a:t> O. Cunningham, MD, </a:t>
            </a:r>
            <a:r>
              <a:rPr lang="en-US" sz="2000" dirty="0" smtClean="0"/>
              <a:t>MS; </a:t>
            </a:r>
            <a:r>
              <a:rPr lang="en-US" sz="2000" dirty="0"/>
              <a:t>Colleen L. Barry, PhD, </a:t>
            </a:r>
            <a:r>
              <a:rPr lang="en-US" sz="2000" dirty="0" smtClean="0"/>
              <a:t>MPP </a:t>
            </a:r>
            <a:r>
              <a:rPr lang="en-US" sz="2000" dirty="0"/>
              <a:t/>
            </a:r>
            <a:br>
              <a:rPr lang="en-US" sz="2000" dirty="0"/>
            </a:br>
            <a:r>
              <a:rPr lang="en-US" sz="2000" i="1" dirty="0" smtClean="0"/>
              <a:t>JAMA </a:t>
            </a:r>
            <a:r>
              <a:rPr lang="en-US" sz="2000" i="1" dirty="0"/>
              <a:t>Intern Med. </a:t>
            </a:r>
            <a:r>
              <a:rPr lang="en-US" sz="2000" dirty="0"/>
              <a:t>2014;174(10):1668-1673. doi:10.1001/jamainternmed.2014.4005. </a:t>
            </a:r>
          </a:p>
        </p:txBody>
      </p:sp>
      <p:sp>
        <p:nvSpPr>
          <p:cNvPr id="3" name="Content Placeholder 2"/>
          <p:cNvSpPr>
            <a:spLocks noGrp="1"/>
          </p:cNvSpPr>
          <p:nvPr>
            <p:ph idx="1"/>
          </p:nvPr>
        </p:nvSpPr>
        <p:spPr>
          <a:xfrm>
            <a:off x="956667" y="4229902"/>
            <a:ext cx="7282212" cy="1603027"/>
          </a:xfrm>
        </p:spPr>
        <p:txBody>
          <a:bodyPr>
            <a:noAutofit/>
          </a:bodyPr>
          <a:lstStyle/>
          <a:p>
            <a:r>
              <a:rPr lang="en-US" sz="2800" dirty="0" smtClean="0"/>
              <a:t>It’s not that mortality went down {from prescription drugs} rather it increased more slowly in states that </a:t>
            </a:r>
            <a:r>
              <a:rPr lang="en-US" sz="2800" dirty="0" err="1" smtClean="0"/>
              <a:t>didn</a:t>
            </a:r>
            <a:r>
              <a:rPr lang="fr-FR" sz="2800" dirty="0" smtClean="0"/>
              <a:t>’</a:t>
            </a:r>
            <a:r>
              <a:rPr lang="en-US" sz="2800" dirty="0" smtClean="0"/>
              <a:t>t pass {medical marijuana} laws than in states that didn’t pass laws</a:t>
            </a:r>
            <a:endParaRPr lang="en-US" sz="2800" dirty="0"/>
          </a:p>
        </p:txBody>
      </p:sp>
    </p:spTree>
    <p:extLst>
      <p:ext uri="{BB962C8B-B14F-4D97-AF65-F5344CB8AC3E}">
        <p14:creationId xmlns:p14="http://schemas.microsoft.com/office/powerpoint/2010/main" val="543276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58" y="395831"/>
            <a:ext cx="8440942" cy="1359153"/>
          </a:xfrm>
        </p:spPr>
        <p:txBody>
          <a:bodyPr/>
          <a:lstStyle/>
          <a:p>
            <a:r>
              <a:rPr lang="en-US" dirty="0" smtClean="0"/>
              <a:t>Find your position </a:t>
            </a:r>
            <a:r>
              <a:rPr lang="en-US" dirty="0"/>
              <a:t>&amp;</a:t>
            </a:r>
            <a:r>
              <a:rPr lang="en-US" dirty="0" smtClean="0"/>
              <a:t> stick to it</a:t>
            </a:r>
            <a:endParaRPr lang="en-US" dirty="0"/>
          </a:p>
        </p:txBody>
      </p:sp>
      <p:sp>
        <p:nvSpPr>
          <p:cNvPr id="3" name="Content Placeholder 2"/>
          <p:cNvSpPr>
            <a:spLocks noGrp="1"/>
          </p:cNvSpPr>
          <p:nvPr>
            <p:ph idx="1"/>
          </p:nvPr>
        </p:nvSpPr>
        <p:spPr>
          <a:xfrm>
            <a:off x="956667" y="1882619"/>
            <a:ext cx="7282212" cy="4762751"/>
          </a:xfrm>
        </p:spPr>
        <p:txBody>
          <a:bodyPr>
            <a:normAutofit fontScale="77500" lnSpcReduction="20000"/>
          </a:bodyPr>
          <a:lstStyle/>
          <a:p>
            <a:r>
              <a:rPr lang="en-US" sz="2800" dirty="0" smtClean="0"/>
              <a:t>Do you want the legislature to list uses of all medicines in law?</a:t>
            </a:r>
          </a:p>
          <a:p>
            <a:endParaRPr lang="en-US" sz="2800" dirty="0" smtClean="0"/>
          </a:p>
          <a:p>
            <a:r>
              <a:rPr lang="en-US" sz="2800" dirty="0" smtClean="0"/>
              <a:t>Do you want to buy a license for permission to be treated?</a:t>
            </a:r>
          </a:p>
          <a:p>
            <a:endParaRPr lang="en-US" sz="2800" dirty="0" smtClean="0"/>
          </a:p>
          <a:p>
            <a:r>
              <a:rPr lang="en-US" sz="2800" dirty="0" smtClean="0"/>
              <a:t>Do you get medicine from someone who can’t get a job in a pharmacy?</a:t>
            </a:r>
          </a:p>
          <a:p>
            <a:endParaRPr lang="en-US" sz="2800" dirty="0" smtClean="0"/>
          </a:p>
          <a:p>
            <a:r>
              <a:rPr lang="en-US" sz="2800" dirty="0" smtClean="0"/>
              <a:t>Do you grow or extract your own medicine?</a:t>
            </a:r>
          </a:p>
          <a:p>
            <a:endParaRPr lang="en-US" sz="2800" dirty="0" smtClean="0"/>
          </a:p>
          <a:p>
            <a:r>
              <a:rPr lang="en-US" sz="2800" dirty="0" smtClean="0"/>
              <a:t>Would you pick the drug with the 7% </a:t>
            </a:r>
            <a:r>
              <a:rPr lang="en-US" sz="2800" b="1" dirty="0" smtClean="0">
                <a:solidFill>
                  <a:srgbClr val="4BACC6"/>
                </a:solidFill>
              </a:rPr>
              <a:t>ABUSE</a:t>
            </a:r>
            <a:r>
              <a:rPr lang="en-US" sz="2800" dirty="0" smtClean="0"/>
              <a:t> rate or the 12% </a:t>
            </a:r>
            <a:r>
              <a:rPr lang="en-US" sz="2800" b="1" u="sng" dirty="0" smtClean="0">
                <a:solidFill>
                  <a:srgbClr val="4BACC6"/>
                </a:solidFill>
              </a:rPr>
              <a:t>ADDICTION</a:t>
            </a:r>
            <a:r>
              <a:rPr lang="en-US" sz="2800" dirty="0" smtClean="0"/>
              <a:t> rate?</a:t>
            </a:r>
          </a:p>
          <a:p>
            <a:endParaRPr lang="en-US" sz="2800" dirty="0" smtClean="0"/>
          </a:p>
          <a:p>
            <a:r>
              <a:rPr lang="en-US" sz="2800" dirty="0" smtClean="0"/>
              <a:t>Would you pick the drug that is the US leading cause of accidental death or the drug that has 0 accidental deaths?</a:t>
            </a:r>
            <a:endParaRPr lang="en-US" sz="2800" dirty="0"/>
          </a:p>
        </p:txBody>
      </p:sp>
    </p:spTree>
    <p:extLst>
      <p:ext uri="{BB962C8B-B14F-4D97-AF65-F5344CB8AC3E}">
        <p14:creationId xmlns:p14="http://schemas.microsoft.com/office/powerpoint/2010/main" val="268898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I have no disclosures specific to </a:t>
            </a:r>
            <a:r>
              <a:rPr lang="en-US" sz="2400" smtClean="0"/>
              <a:t>this program</a:t>
            </a:r>
          </a:p>
          <a:p>
            <a:endParaRPr lang="en-US" sz="2400" dirty="0" smtClean="0"/>
          </a:p>
          <a:p>
            <a:r>
              <a:rPr lang="en-US" sz="2400" dirty="0" smtClean="0"/>
              <a:t>I am an employee of the University of Nebraska College of Pharmacy and serve on the UNMC Campus-wide Legislative Committee</a:t>
            </a:r>
          </a:p>
          <a:p>
            <a:r>
              <a:rPr lang="en-US" sz="2400" dirty="0" smtClean="0"/>
              <a:t>I am a prn pharmacist for Walgreens</a:t>
            </a:r>
          </a:p>
          <a:p>
            <a:r>
              <a:rPr lang="en-US" sz="2400" dirty="0" smtClean="0"/>
              <a:t>I am the senior partner of BBfN</a:t>
            </a:r>
          </a:p>
          <a:p>
            <a:r>
              <a:rPr lang="en-US" sz="2400" dirty="0" smtClean="0"/>
              <a:t>There are multiple health care licensees in my family including:</a:t>
            </a:r>
          </a:p>
          <a:p>
            <a:r>
              <a:rPr lang="en-US" sz="2400" dirty="0"/>
              <a:t>	</a:t>
            </a:r>
            <a:r>
              <a:rPr lang="en-US" sz="2400" dirty="0" smtClean="0"/>
              <a:t>Husband – geologist</a:t>
            </a:r>
          </a:p>
          <a:p>
            <a:r>
              <a:rPr lang="en-US" sz="2400" dirty="0"/>
              <a:t>	</a:t>
            </a:r>
            <a:r>
              <a:rPr lang="en-US" sz="2400" dirty="0" smtClean="0">
                <a:solidFill>
                  <a:srgbClr val="AC1F2D"/>
                </a:solidFill>
              </a:rPr>
              <a:t>Father – pharmacist</a:t>
            </a:r>
          </a:p>
          <a:p>
            <a:r>
              <a:rPr lang="en-US" sz="2400" dirty="0"/>
              <a:t>	</a:t>
            </a:r>
            <a:r>
              <a:rPr lang="en-US" sz="2400" dirty="0" smtClean="0"/>
              <a:t>Brother – athletic trainer</a:t>
            </a:r>
          </a:p>
          <a:p>
            <a:r>
              <a:rPr lang="en-US" sz="2400" dirty="0"/>
              <a:t>	</a:t>
            </a:r>
            <a:r>
              <a:rPr lang="en-US" sz="2400" dirty="0" smtClean="0">
                <a:solidFill>
                  <a:srgbClr val="AC1F2D"/>
                </a:solidFill>
              </a:rPr>
              <a:t>Daughter – pharmacist</a:t>
            </a:r>
          </a:p>
          <a:p>
            <a:r>
              <a:rPr lang="en-US" sz="2400" dirty="0"/>
              <a:t>	</a:t>
            </a:r>
            <a:r>
              <a:rPr lang="en-US" sz="2400" dirty="0" smtClean="0"/>
              <a:t>Son – fitness trainer</a:t>
            </a:r>
          </a:p>
          <a:p>
            <a:r>
              <a:rPr lang="en-US" sz="2400" dirty="0"/>
              <a:t>	</a:t>
            </a:r>
            <a:r>
              <a:rPr lang="en-US" sz="2400" dirty="0" smtClean="0"/>
              <a:t>Daughter-in-Law – nurse</a:t>
            </a:r>
          </a:p>
          <a:p>
            <a:r>
              <a:rPr lang="en-US" sz="2400" dirty="0"/>
              <a:t>	</a:t>
            </a:r>
            <a:r>
              <a:rPr lang="en-US" sz="2400" dirty="0" smtClean="0">
                <a:solidFill>
                  <a:srgbClr val="AC1F2D"/>
                </a:solidFill>
              </a:rPr>
              <a:t>Uncle - pharmacist</a:t>
            </a:r>
          </a:p>
          <a:p>
            <a:r>
              <a:rPr lang="en-US" dirty="0"/>
              <a:t>	</a:t>
            </a:r>
          </a:p>
        </p:txBody>
      </p:sp>
    </p:spTree>
    <p:extLst>
      <p:ext uri="{BB962C8B-B14F-4D97-AF65-F5344CB8AC3E}">
        <p14:creationId xmlns:p14="http://schemas.microsoft.com/office/powerpoint/2010/main" val="239423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18" y="395831"/>
            <a:ext cx="8452282" cy="1359153"/>
          </a:xfrm>
        </p:spPr>
        <p:txBody>
          <a:bodyPr>
            <a:normAutofit/>
          </a:bodyPr>
          <a:lstStyle/>
          <a:p>
            <a:r>
              <a:rPr lang="en-US" sz="3600" dirty="0" smtClean="0"/>
              <a:t>Questions Concerns Consternations</a:t>
            </a:r>
            <a:endParaRPr lang="en-US" sz="3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449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3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58" y="395831"/>
            <a:ext cx="7860035" cy="1359153"/>
          </a:xfrm>
        </p:spPr>
        <p:txBody>
          <a:bodyPr>
            <a:noAutofit/>
          </a:bodyPr>
          <a:lstStyle/>
          <a:p>
            <a:r>
              <a:rPr lang="en-US" sz="3600" dirty="0" smtClean="0"/>
              <a:t>Please!  </a:t>
            </a:r>
            <a:r>
              <a:rPr lang="en-US" sz="3600" dirty="0"/>
              <a:t>T</a:t>
            </a:r>
            <a:r>
              <a:rPr lang="en-US" sz="3600" dirty="0" smtClean="0"/>
              <a:t>he words really do matter</a:t>
            </a:r>
            <a:endParaRPr lang="en-US" sz="3600" dirty="0"/>
          </a:p>
        </p:txBody>
      </p:sp>
      <p:sp>
        <p:nvSpPr>
          <p:cNvPr id="3" name="Content Placeholder 2"/>
          <p:cNvSpPr>
            <a:spLocks noGrp="1"/>
          </p:cNvSpPr>
          <p:nvPr>
            <p:ph idx="1"/>
          </p:nvPr>
        </p:nvSpPr>
        <p:spPr/>
        <p:txBody>
          <a:bodyPr>
            <a:normAutofit/>
          </a:bodyPr>
          <a:lstStyle/>
          <a:p>
            <a:endParaRPr lang="en-US" sz="2000" dirty="0"/>
          </a:p>
          <a:p>
            <a:r>
              <a:rPr lang="en-US" sz="2000" b="1" u="sng" dirty="0" smtClean="0">
                <a:solidFill>
                  <a:srgbClr val="4BACC6"/>
                </a:solidFill>
              </a:rPr>
              <a:t>Opiate</a:t>
            </a:r>
            <a:r>
              <a:rPr lang="en-US" sz="2000" dirty="0" smtClean="0"/>
              <a:t> – a chemical, no matter the source, that resembles naturally occurring opium from the opium poppy.</a:t>
            </a:r>
          </a:p>
          <a:p>
            <a:endParaRPr lang="en-US" sz="2000" dirty="0"/>
          </a:p>
          <a:p>
            <a:r>
              <a:rPr lang="en-US" sz="2000" b="1" u="sng" dirty="0" smtClean="0">
                <a:solidFill>
                  <a:srgbClr val="4BACC6"/>
                </a:solidFill>
              </a:rPr>
              <a:t>Opiates</a:t>
            </a:r>
            <a:r>
              <a:rPr lang="en-US" sz="2000" dirty="0" smtClean="0"/>
              <a:t> are: </a:t>
            </a:r>
          </a:p>
          <a:p>
            <a:r>
              <a:rPr lang="en-US" sz="2000" dirty="0"/>
              <a:t>	</a:t>
            </a:r>
            <a:r>
              <a:rPr lang="en-US" sz="2000" dirty="0" smtClean="0"/>
              <a:t>analgesic</a:t>
            </a:r>
          </a:p>
          <a:p>
            <a:r>
              <a:rPr lang="en-US" sz="2000" dirty="0"/>
              <a:t>	</a:t>
            </a:r>
            <a:r>
              <a:rPr lang="en-US" sz="2000" dirty="0" smtClean="0"/>
              <a:t>constipating</a:t>
            </a:r>
          </a:p>
          <a:p>
            <a:r>
              <a:rPr lang="en-US" sz="2000" dirty="0"/>
              <a:t>	</a:t>
            </a:r>
            <a:r>
              <a:rPr lang="en-US" sz="2000" dirty="0" smtClean="0"/>
              <a:t>addictive</a:t>
            </a:r>
          </a:p>
          <a:p>
            <a:r>
              <a:rPr lang="en-US" sz="2000" dirty="0"/>
              <a:t>	</a:t>
            </a:r>
            <a:r>
              <a:rPr lang="en-US" sz="2000" dirty="0" smtClean="0"/>
              <a:t>respiratory depressants</a:t>
            </a:r>
          </a:p>
          <a:p>
            <a:r>
              <a:rPr lang="en-US" sz="2000" dirty="0"/>
              <a:t>	</a:t>
            </a:r>
            <a:r>
              <a:rPr lang="en-US" sz="2000" dirty="0" smtClean="0"/>
              <a:t>CNS depressants</a:t>
            </a:r>
            <a:endParaRPr lang="en-US" sz="2000" dirty="0"/>
          </a:p>
        </p:txBody>
      </p:sp>
    </p:spTree>
    <p:extLst>
      <p:ext uri="{BB962C8B-B14F-4D97-AF65-F5344CB8AC3E}">
        <p14:creationId xmlns:p14="http://schemas.microsoft.com/office/powerpoint/2010/main" val="299994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87676"/>
          </a:xfrm>
        </p:spPr>
        <p:txBody>
          <a:bodyPr/>
          <a:lstStyle/>
          <a:p>
            <a:r>
              <a:rPr lang="en-US" dirty="0" smtClean="0"/>
              <a:t>Narcotic</a:t>
            </a:r>
            <a:endParaRPr lang="en-US" dirty="0"/>
          </a:p>
        </p:txBody>
      </p:sp>
      <p:sp>
        <p:nvSpPr>
          <p:cNvPr id="3" name="Content Placeholder 2"/>
          <p:cNvSpPr>
            <a:spLocks noGrp="1"/>
          </p:cNvSpPr>
          <p:nvPr>
            <p:ph idx="1"/>
          </p:nvPr>
        </p:nvSpPr>
        <p:spPr>
          <a:xfrm>
            <a:off x="956667" y="1496909"/>
            <a:ext cx="7282212" cy="4336021"/>
          </a:xfrm>
        </p:spPr>
        <p:txBody>
          <a:bodyPr>
            <a:noAutofit/>
          </a:bodyPr>
          <a:lstStyle/>
          <a:p>
            <a:r>
              <a:rPr lang="en-US" sz="2000" dirty="0" smtClean="0"/>
              <a:t>A non-scientific, chemically indefensible definition found only in law, not in health care!</a:t>
            </a:r>
          </a:p>
          <a:p>
            <a:endParaRPr lang="en-US" sz="2000" dirty="0"/>
          </a:p>
          <a:p>
            <a:r>
              <a:rPr lang="en-US" sz="2000" b="1" u="sng" dirty="0" smtClean="0">
                <a:solidFill>
                  <a:srgbClr val="4BACC6"/>
                </a:solidFill>
              </a:rPr>
              <a:t>Narcotics</a:t>
            </a:r>
            <a:r>
              <a:rPr lang="en-US" sz="2000" dirty="0" smtClean="0"/>
              <a:t> are:</a:t>
            </a:r>
          </a:p>
          <a:p>
            <a:r>
              <a:rPr lang="en-US" sz="2000" dirty="0"/>
              <a:t>	</a:t>
            </a:r>
            <a:r>
              <a:rPr lang="en-US" sz="2000" dirty="0" smtClean="0"/>
              <a:t>CNS depressants and CNS stimulants</a:t>
            </a:r>
          </a:p>
          <a:p>
            <a:r>
              <a:rPr lang="en-US" sz="2000" dirty="0"/>
              <a:t>	</a:t>
            </a:r>
            <a:r>
              <a:rPr lang="en-US" sz="2000" dirty="0" smtClean="0"/>
              <a:t>have addictive potential</a:t>
            </a:r>
          </a:p>
          <a:p>
            <a:r>
              <a:rPr lang="en-US" sz="2000" dirty="0"/>
              <a:t>	</a:t>
            </a:r>
            <a:r>
              <a:rPr lang="en-US" sz="2000" dirty="0" smtClean="0"/>
              <a:t>cause diarrhea and constipation</a:t>
            </a:r>
          </a:p>
          <a:p>
            <a:r>
              <a:rPr lang="en-US" sz="2000" dirty="0"/>
              <a:t>	</a:t>
            </a:r>
            <a:r>
              <a:rPr lang="en-US" sz="2000" dirty="0" smtClean="0"/>
              <a:t>cause respiratory depression and tachypnea</a:t>
            </a:r>
          </a:p>
          <a:p>
            <a:r>
              <a:rPr lang="en-US" sz="2000" dirty="0"/>
              <a:t>	</a:t>
            </a:r>
            <a:r>
              <a:rPr lang="en-US" sz="2000" dirty="0" smtClean="0"/>
              <a:t>are an amorphous conglomeration of drugs thrown 			together by some legislator.</a:t>
            </a:r>
          </a:p>
          <a:p>
            <a:endParaRPr lang="en-US" sz="2000" dirty="0"/>
          </a:p>
          <a:p>
            <a:r>
              <a:rPr lang="en-US" sz="2000" dirty="0" smtClean="0"/>
              <a:t>Any of the following:  opium, opium poppy, </a:t>
            </a:r>
            <a:r>
              <a:rPr lang="en-US" sz="2000" b="1" u="sng" dirty="0" smtClean="0">
                <a:solidFill>
                  <a:srgbClr val="AC1F2D"/>
                </a:solidFill>
              </a:rPr>
              <a:t>COCAINE!</a:t>
            </a:r>
            <a:r>
              <a:rPr lang="en-US" sz="2000" dirty="0" smtClean="0"/>
              <a:t> , poppy straw, coca leaves and opiates.  {emphasis added by presenter}</a:t>
            </a:r>
            <a:endParaRPr lang="en-US" sz="2000" dirty="0"/>
          </a:p>
        </p:txBody>
      </p:sp>
    </p:spTree>
    <p:extLst>
      <p:ext uri="{BB962C8B-B14F-4D97-AF65-F5344CB8AC3E}">
        <p14:creationId xmlns:p14="http://schemas.microsoft.com/office/powerpoint/2010/main" val="261249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endParaRPr lang="en-US" dirty="0"/>
          </a:p>
        </p:txBody>
      </p:sp>
      <p:sp>
        <p:nvSpPr>
          <p:cNvPr id="3" name="Content Placeholder 2"/>
          <p:cNvSpPr>
            <a:spLocks noGrp="1"/>
          </p:cNvSpPr>
          <p:nvPr>
            <p:ph idx="1"/>
          </p:nvPr>
        </p:nvSpPr>
        <p:spPr>
          <a:xfrm>
            <a:off x="691718" y="1882620"/>
            <a:ext cx="8345973" cy="3950310"/>
          </a:xfrm>
        </p:spPr>
        <p:txBody>
          <a:bodyPr>
            <a:normAutofit/>
          </a:bodyPr>
          <a:lstStyle/>
          <a:p>
            <a:r>
              <a:rPr lang="en-US" sz="2400" b="1" dirty="0" smtClean="0">
                <a:solidFill>
                  <a:srgbClr val="800000"/>
                </a:solidFill>
              </a:rPr>
              <a:t>Addiction</a:t>
            </a:r>
            <a:r>
              <a:rPr lang="en-US" sz="2400" dirty="0" smtClean="0"/>
              <a:t> – compulsive engagement in rewarding stimuli, </a:t>
            </a:r>
            <a:r>
              <a:rPr lang="en-US" sz="2400" u="sng" dirty="0" smtClean="0"/>
              <a:t>despite adverse consequences</a:t>
            </a:r>
          </a:p>
          <a:p>
            <a:r>
              <a:rPr lang="en-US" sz="2400" dirty="0" smtClean="0"/>
              <a:t>2 key properties:  reinforcing and intrinsically rewarding</a:t>
            </a:r>
          </a:p>
          <a:p>
            <a:endParaRPr lang="en-US" sz="2400" dirty="0"/>
          </a:p>
          <a:p>
            <a:r>
              <a:rPr lang="en-US" sz="2400" b="1" dirty="0" smtClean="0">
                <a:solidFill>
                  <a:srgbClr val="800000"/>
                </a:solidFill>
              </a:rPr>
              <a:t>Dependence</a:t>
            </a:r>
            <a:r>
              <a:rPr lang="en-US" sz="2400" dirty="0" smtClean="0"/>
              <a:t> – a state causing withdrawal upon cessation of a repeated stimulus</a:t>
            </a:r>
          </a:p>
          <a:p>
            <a:endParaRPr lang="en-US" sz="2400" dirty="0"/>
          </a:p>
          <a:p>
            <a:r>
              <a:rPr lang="en-US" sz="2400" b="1" dirty="0" smtClean="0">
                <a:solidFill>
                  <a:srgbClr val="800000"/>
                </a:solidFill>
              </a:rPr>
              <a:t>Drug Seeking </a:t>
            </a:r>
            <a:r>
              <a:rPr lang="en-US" sz="2400" dirty="0" smtClean="0"/>
              <a:t>– obsessive concern with assuring a supply of drug for a nonmedical reason</a:t>
            </a:r>
            <a:endParaRPr lang="en-US" sz="2400" dirty="0"/>
          </a:p>
        </p:txBody>
      </p:sp>
    </p:spTree>
    <p:extLst>
      <p:ext uri="{BB962C8B-B14F-4D97-AF65-F5344CB8AC3E}">
        <p14:creationId xmlns:p14="http://schemas.microsoft.com/office/powerpoint/2010/main" val="94613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on Pain Management in the US</a:t>
            </a:r>
            <a:endParaRPr lang="en-US" dirty="0"/>
          </a:p>
        </p:txBody>
      </p:sp>
      <p:sp>
        <p:nvSpPr>
          <p:cNvPr id="3" name="Content Placeholder 2"/>
          <p:cNvSpPr>
            <a:spLocks noGrp="1"/>
          </p:cNvSpPr>
          <p:nvPr>
            <p:ph idx="1"/>
          </p:nvPr>
        </p:nvSpPr>
        <p:spPr/>
        <p:txBody>
          <a:bodyPr>
            <a:normAutofit/>
          </a:bodyPr>
          <a:lstStyle/>
          <a:p>
            <a:r>
              <a:rPr lang="en-US" sz="2400" dirty="0" smtClean="0"/>
              <a:t>… Do you have any idea what the numbers really look like?</a:t>
            </a:r>
            <a:endParaRPr lang="en-US" sz="2400" dirty="0"/>
          </a:p>
        </p:txBody>
      </p:sp>
    </p:spTree>
    <p:extLst>
      <p:ext uri="{BB962C8B-B14F-4D97-AF65-F5344CB8AC3E}">
        <p14:creationId xmlns:p14="http://schemas.microsoft.com/office/powerpoint/2010/main" val="210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Encore Pharmacy – Kissimmee, Florida</a:t>
            </a:r>
            <a:endParaRPr lang="en-US" dirty="0"/>
          </a:p>
        </p:txBody>
      </p:sp>
      <p:sp>
        <p:nvSpPr>
          <p:cNvPr id="3" name="Content Placeholder 2"/>
          <p:cNvSpPr>
            <a:spLocks noGrp="1"/>
          </p:cNvSpPr>
          <p:nvPr>
            <p:ph idx="1"/>
          </p:nvPr>
        </p:nvSpPr>
        <p:spPr/>
        <p:txBody>
          <a:bodyPr>
            <a:normAutofit/>
          </a:bodyPr>
          <a:lstStyle/>
          <a:p>
            <a:r>
              <a:rPr lang="en-US" sz="2400" dirty="0" smtClean="0"/>
              <a:t>Oxycodone prescriptions:</a:t>
            </a:r>
          </a:p>
          <a:p>
            <a:endParaRPr lang="en-US" sz="2400" dirty="0"/>
          </a:p>
          <a:p>
            <a:r>
              <a:rPr lang="en-US" sz="2400" dirty="0" smtClean="0"/>
              <a:t>2008 – 100 doses</a:t>
            </a:r>
          </a:p>
          <a:p>
            <a:r>
              <a:rPr lang="en-US" sz="2400" dirty="0" smtClean="0"/>
              <a:t>2009 – 30,400 doses</a:t>
            </a:r>
          </a:p>
          <a:p>
            <a:r>
              <a:rPr lang="en-US" sz="2400" dirty="0" smtClean="0"/>
              <a:t>2010 – 101,500 doses</a:t>
            </a:r>
            <a:endParaRPr lang="en-US" sz="2400" dirty="0"/>
          </a:p>
        </p:txBody>
      </p:sp>
    </p:spTree>
    <p:extLst>
      <p:ext uri="{BB962C8B-B14F-4D97-AF65-F5344CB8AC3E}">
        <p14:creationId xmlns:p14="http://schemas.microsoft.com/office/powerpoint/2010/main" val="153961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a:t>
            </a:r>
            <a:r>
              <a:rPr lang="en-US" dirty="0" err="1" smtClean="0"/>
              <a:t>PILLuted</a:t>
            </a:r>
            <a:endParaRPr lang="en-US" dirty="0"/>
          </a:p>
        </p:txBody>
      </p:sp>
      <p:sp>
        <p:nvSpPr>
          <p:cNvPr id="3" name="Content Placeholder 2"/>
          <p:cNvSpPr>
            <a:spLocks noGrp="1"/>
          </p:cNvSpPr>
          <p:nvPr>
            <p:ph idx="1"/>
          </p:nvPr>
        </p:nvSpPr>
        <p:spPr/>
        <p:txBody>
          <a:bodyPr>
            <a:normAutofit/>
          </a:bodyPr>
          <a:lstStyle/>
          <a:p>
            <a:r>
              <a:rPr lang="en-US" sz="2800" dirty="0" smtClean="0"/>
              <a:t>Total of 280 arrests</a:t>
            </a:r>
          </a:p>
          <a:p>
            <a:r>
              <a:rPr lang="en-US" sz="2800" dirty="0" smtClean="0"/>
              <a:t>Including 22 doctors and pharmacists</a:t>
            </a:r>
          </a:p>
          <a:p>
            <a:endParaRPr lang="en-US" sz="2800" dirty="0"/>
          </a:p>
          <a:p>
            <a:r>
              <a:rPr lang="en-US" sz="2800" dirty="0" smtClean="0"/>
              <a:t>Seizures:</a:t>
            </a:r>
          </a:p>
          <a:p>
            <a:r>
              <a:rPr lang="en-US" sz="2800" dirty="0"/>
              <a:t>	</a:t>
            </a:r>
            <a:r>
              <a:rPr lang="en-US" sz="2800" dirty="0" smtClean="0"/>
              <a:t>51 vehicles</a:t>
            </a:r>
          </a:p>
          <a:p>
            <a:r>
              <a:rPr lang="en-US" sz="2800" dirty="0"/>
              <a:t>	</a:t>
            </a:r>
            <a:r>
              <a:rPr lang="en-US" sz="2800" dirty="0" smtClean="0"/>
              <a:t>202 weapons</a:t>
            </a:r>
          </a:p>
          <a:p>
            <a:r>
              <a:rPr lang="en-US" sz="2800" dirty="0"/>
              <a:t>	</a:t>
            </a:r>
            <a:r>
              <a:rPr lang="en-US" sz="2800" dirty="0" smtClean="0"/>
              <a:t>$404,828 cash</a:t>
            </a:r>
          </a:p>
          <a:p>
            <a:r>
              <a:rPr lang="en-US" sz="2800" dirty="0"/>
              <a:t>	</a:t>
            </a:r>
            <a:r>
              <a:rPr lang="en-US" sz="2800" dirty="0" smtClean="0"/>
              <a:t>$11.6 million in bank accounts</a:t>
            </a:r>
            <a:endParaRPr lang="en-US" sz="2800" dirty="0"/>
          </a:p>
        </p:txBody>
      </p:sp>
    </p:spTree>
    <p:extLst>
      <p:ext uri="{BB962C8B-B14F-4D97-AF65-F5344CB8AC3E}">
        <p14:creationId xmlns:p14="http://schemas.microsoft.com/office/powerpoint/2010/main" val="231685207"/>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851</Words>
  <Application>Microsoft Office PowerPoint</Application>
  <PresentationFormat>On-screen Show (4:3)</PresentationFormat>
  <Paragraphs>198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Arial-BoldMT</vt:lpstr>
      <vt:lpstr>Calibri</vt:lpstr>
      <vt:lpstr>Verdana</vt:lpstr>
      <vt:lpstr>NeMed_Presentation</vt:lpstr>
      <vt:lpstr>Prescription Drug Abuse:  How a prescribed drug becomes a 2nd problem</vt:lpstr>
      <vt:lpstr>Learning Objectives</vt:lpstr>
      <vt:lpstr>Disclosures</vt:lpstr>
      <vt:lpstr>Please!  The words really do matter</vt:lpstr>
      <vt:lpstr>Narcotic</vt:lpstr>
      <vt:lpstr>Definitions!  </vt:lpstr>
      <vt:lpstr>Comment on Pain Management in the US</vt:lpstr>
      <vt:lpstr>Encore Pharmacy – Kissimmee, Florida</vt:lpstr>
      <vt:lpstr>Operation PILLuted</vt:lpstr>
      <vt:lpstr>Drugs in Operation PILLuted</vt:lpstr>
      <vt:lpstr>World Wide Data</vt:lpstr>
      <vt:lpstr>Side Effects</vt:lpstr>
      <vt:lpstr>It’s the respiratory depression that kill, naloxone may save lives</vt:lpstr>
      <vt:lpstr>Addiction</vt:lpstr>
      <vt:lpstr>How drugs prescribed for medical problem #1 become medical problem #2</vt:lpstr>
      <vt:lpstr>Pain Management</vt:lpstr>
      <vt:lpstr>If we aren’t managing all sides, we aren’t managing the patient</vt:lpstr>
      <vt:lpstr>Pain control</vt:lpstr>
      <vt:lpstr>Suck it Up Buttercup</vt:lpstr>
      <vt:lpstr>The “poop-o-meter”</vt:lpstr>
      <vt:lpstr>The Jim Dube’ Rule</vt:lpstr>
      <vt:lpstr>Does all abuse start with a prescription?</vt:lpstr>
      <vt:lpstr>Where to acquire drugs of abuse</vt:lpstr>
      <vt:lpstr>PDMP</vt:lpstr>
      <vt:lpstr>PDMP </vt:lpstr>
      <vt:lpstr>Medical Marijuana</vt:lpstr>
      <vt:lpstr>Medical Marijuana</vt:lpstr>
      <vt:lpstr>Medical Cannabis Laws and Opioid Analgesic Overdose Mortality in the United States, 1999-2010   Marcus A. Bachhuber, MD; Brendan Saloner, PhD; Chinazo O. Cunningham, MD, MS; Colleen L. Barry, PhD, MPP  JAMA Intern Med. 2014;174(10):1668-1673. doi:10.1001/jamainternmed.2014.4005. </vt:lpstr>
      <vt:lpstr>Find your position &amp; stick to it</vt:lpstr>
      <vt:lpstr>Questions Concerns Consternations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Program</cp:lastModifiedBy>
  <cp:revision>73</cp:revision>
  <dcterms:created xsi:type="dcterms:W3CDTF">2014-09-17T15:14:42Z</dcterms:created>
  <dcterms:modified xsi:type="dcterms:W3CDTF">2015-09-14T17:14:26Z</dcterms:modified>
</cp:coreProperties>
</file>