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2" r:id="rId1"/>
    <p:sldMasterId id="2147484016" r:id="rId2"/>
  </p:sldMasterIdLst>
  <p:notesMasterIdLst>
    <p:notesMasterId r:id="rId40"/>
  </p:notesMasterIdLst>
  <p:handoutMasterIdLst>
    <p:handoutMasterId r:id="rId41"/>
  </p:handoutMasterIdLst>
  <p:sldIdLst>
    <p:sldId id="411" r:id="rId3"/>
    <p:sldId id="362" r:id="rId4"/>
    <p:sldId id="412" r:id="rId5"/>
    <p:sldId id="413" r:id="rId6"/>
    <p:sldId id="353" r:id="rId7"/>
    <p:sldId id="473" r:id="rId8"/>
    <p:sldId id="479" r:id="rId9"/>
    <p:sldId id="480" r:id="rId10"/>
    <p:sldId id="485" r:id="rId11"/>
    <p:sldId id="368" r:id="rId12"/>
    <p:sldId id="415" r:id="rId13"/>
    <p:sldId id="457" r:id="rId14"/>
    <p:sldId id="416" r:id="rId15"/>
    <p:sldId id="456" r:id="rId16"/>
    <p:sldId id="458" r:id="rId17"/>
    <p:sldId id="419" r:id="rId18"/>
    <p:sldId id="408" r:id="rId19"/>
    <p:sldId id="475" r:id="rId20"/>
    <p:sldId id="476" r:id="rId21"/>
    <p:sldId id="477" r:id="rId22"/>
    <p:sldId id="460" r:id="rId23"/>
    <p:sldId id="461" r:id="rId24"/>
    <p:sldId id="462" r:id="rId25"/>
    <p:sldId id="465" r:id="rId26"/>
    <p:sldId id="466" r:id="rId27"/>
    <p:sldId id="467" r:id="rId28"/>
    <p:sldId id="468" r:id="rId29"/>
    <p:sldId id="469" r:id="rId30"/>
    <p:sldId id="472" r:id="rId31"/>
    <p:sldId id="429" r:id="rId32"/>
    <p:sldId id="430" r:id="rId33"/>
    <p:sldId id="481" r:id="rId34"/>
    <p:sldId id="482" r:id="rId35"/>
    <p:sldId id="483" r:id="rId36"/>
    <p:sldId id="484" r:id="rId37"/>
    <p:sldId id="448" r:id="rId38"/>
    <p:sldId id="442" r:id="rId39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42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84" autoAdjust="0"/>
  </p:normalViewPr>
  <p:slideViewPr>
    <p:cSldViewPr snapToGrid="0" snapToObjects="1">
      <p:cViewPr varScale="1">
        <p:scale>
          <a:sx n="99" d="100"/>
          <a:sy n="99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6477A-33A7-4FD9-9AED-C9A6CD169AE0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D223D-1912-4FD4-BC4E-C940A3697AB4}">
      <dgm:prSet phldrT="[Text]" custT="1"/>
      <dgm:spPr/>
      <dgm:t>
        <a:bodyPr/>
        <a:lstStyle/>
        <a:p>
          <a:r>
            <a:rPr lang="en-US" sz="1600" dirty="0"/>
            <a:t>Retrograde amnesia</a:t>
          </a:r>
        </a:p>
      </dgm:t>
    </dgm:pt>
    <dgm:pt modelId="{B18BE989-ADBA-49DD-8F24-50FCA76FD6BB}" type="parTrans" cxnId="{AE97ED59-3A3E-4795-8122-4D244CDC5045}">
      <dgm:prSet/>
      <dgm:spPr/>
      <dgm:t>
        <a:bodyPr/>
        <a:lstStyle/>
        <a:p>
          <a:endParaRPr lang="en-US"/>
        </a:p>
      </dgm:t>
    </dgm:pt>
    <dgm:pt modelId="{C7CBD6EC-28C1-4781-BB91-094C7AF50182}" type="sibTrans" cxnId="{AE97ED59-3A3E-4795-8122-4D244CDC5045}">
      <dgm:prSet/>
      <dgm:spPr/>
      <dgm:t>
        <a:bodyPr/>
        <a:lstStyle/>
        <a:p>
          <a:endParaRPr lang="en-US"/>
        </a:p>
      </dgm:t>
    </dgm:pt>
    <dgm:pt modelId="{6799AE55-D80C-4BDE-B64F-ABC583F5F46C}">
      <dgm:prSet phldrT="[Text]" custT="1"/>
      <dgm:spPr/>
      <dgm:t>
        <a:bodyPr/>
        <a:lstStyle/>
        <a:p>
          <a:r>
            <a:rPr lang="en-US" sz="1600" dirty="0"/>
            <a:t>Anterograde amnesia</a:t>
          </a:r>
        </a:p>
      </dgm:t>
    </dgm:pt>
    <dgm:pt modelId="{C12972BC-DF86-4D9B-9DCD-CBC7CC39A17E}" type="parTrans" cxnId="{CDB4B982-D21B-4B1F-98E6-2977F2627B98}">
      <dgm:prSet/>
      <dgm:spPr/>
      <dgm:t>
        <a:bodyPr/>
        <a:lstStyle/>
        <a:p>
          <a:endParaRPr lang="en-US"/>
        </a:p>
      </dgm:t>
    </dgm:pt>
    <dgm:pt modelId="{9B90E2B3-FEC3-493C-976B-48658A084187}" type="sibTrans" cxnId="{CDB4B982-D21B-4B1F-98E6-2977F2627B98}">
      <dgm:prSet/>
      <dgm:spPr/>
      <dgm:t>
        <a:bodyPr/>
        <a:lstStyle/>
        <a:p>
          <a:endParaRPr lang="en-US"/>
        </a:p>
      </dgm:t>
    </dgm:pt>
    <dgm:pt modelId="{CE00F52F-43A8-4C5F-89D5-A75B7E69F211}" type="pres">
      <dgm:prSet presAssocID="{7866477A-33A7-4FD9-9AED-C9A6CD169AE0}" presName="cycle" presStyleCnt="0">
        <dgm:presLayoutVars>
          <dgm:dir/>
          <dgm:resizeHandles val="exact"/>
        </dgm:presLayoutVars>
      </dgm:prSet>
      <dgm:spPr/>
    </dgm:pt>
    <dgm:pt modelId="{947B3AD2-C141-4718-BB96-28C87B389206}" type="pres">
      <dgm:prSet presAssocID="{A4FD223D-1912-4FD4-BC4E-C940A3697AB4}" presName="arrow" presStyleLbl="node1" presStyleIdx="0" presStyleCnt="2" custRadScaleRad="136699" custRadScaleInc="1215">
        <dgm:presLayoutVars>
          <dgm:bulletEnabled val="1"/>
        </dgm:presLayoutVars>
      </dgm:prSet>
      <dgm:spPr/>
    </dgm:pt>
    <dgm:pt modelId="{3C524A03-506A-4781-894F-3C123D6808FE}" type="pres">
      <dgm:prSet presAssocID="{6799AE55-D80C-4BDE-B64F-ABC583F5F46C}" presName="arrow" presStyleLbl="node1" presStyleIdx="1" presStyleCnt="2">
        <dgm:presLayoutVars>
          <dgm:bulletEnabled val="1"/>
        </dgm:presLayoutVars>
      </dgm:prSet>
      <dgm:spPr/>
    </dgm:pt>
  </dgm:ptLst>
  <dgm:cxnLst>
    <dgm:cxn modelId="{A7FE7257-D2E0-418F-AC2D-7FD6465FB49B}" type="presOf" srcId="{6799AE55-D80C-4BDE-B64F-ABC583F5F46C}" destId="{3C524A03-506A-4781-894F-3C123D6808FE}" srcOrd="0" destOrd="0" presId="urn:microsoft.com/office/officeart/2005/8/layout/arrow1"/>
    <dgm:cxn modelId="{AE97ED59-3A3E-4795-8122-4D244CDC5045}" srcId="{7866477A-33A7-4FD9-9AED-C9A6CD169AE0}" destId="{A4FD223D-1912-4FD4-BC4E-C940A3697AB4}" srcOrd="0" destOrd="0" parTransId="{B18BE989-ADBA-49DD-8F24-50FCA76FD6BB}" sibTransId="{C7CBD6EC-28C1-4781-BB91-094C7AF50182}"/>
    <dgm:cxn modelId="{CDB4B982-D21B-4B1F-98E6-2977F2627B98}" srcId="{7866477A-33A7-4FD9-9AED-C9A6CD169AE0}" destId="{6799AE55-D80C-4BDE-B64F-ABC583F5F46C}" srcOrd="1" destOrd="0" parTransId="{C12972BC-DF86-4D9B-9DCD-CBC7CC39A17E}" sibTransId="{9B90E2B3-FEC3-493C-976B-48658A084187}"/>
    <dgm:cxn modelId="{F9EC9E96-F60D-4E1A-A9BB-F66FBF970842}" type="presOf" srcId="{7866477A-33A7-4FD9-9AED-C9A6CD169AE0}" destId="{CE00F52F-43A8-4C5F-89D5-A75B7E69F211}" srcOrd="0" destOrd="0" presId="urn:microsoft.com/office/officeart/2005/8/layout/arrow1"/>
    <dgm:cxn modelId="{A9CC9CD0-E03F-477A-9BF2-68034E51E903}" type="presOf" srcId="{A4FD223D-1912-4FD4-BC4E-C940A3697AB4}" destId="{947B3AD2-C141-4718-BB96-28C87B389206}" srcOrd="0" destOrd="0" presId="urn:microsoft.com/office/officeart/2005/8/layout/arrow1"/>
    <dgm:cxn modelId="{16B3331C-5D78-440A-B9D4-32D2F5B7438E}" type="presParOf" srcId="{CE00F52F-43A8-4C5F-89D5-A75B7E69F211}" destId="{947B3AD2-C141-4718-BB96-28C87B389206}" srcOrd="0" destOrd="0" presId="urn:microsoft.com/office/officeart/2005/8/layout/arrow1"/>
    <dgm:cxn modelId="{16028D08-A71F-431C-B3C6-F6206BF0FB37}" type="presParOf" srcId="{CE00F52F-43A8-4C5F-89D5-A75B7E69F211}" destId="{3C524A03-506A-4781-894F-3C123D6808F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B3AD2-C141-4718-BB96-28C87B389206}">
      <dsp:nvSpPr>
        <dsp:cNvPr id="0" name=""/>
        <dsp:cNvSpPr/>
      </dsp:nvSpPr>
      <dsp:spPr>
        <a:xfrm rot="16200000">
          <a:off x="0" y="1"/>
          <a:ext cx="2666348" cy="266634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Retrograde amnesia</a:t>
          </a:r>
        </a:p>
      </dsp:txBody>
      <dsp:txXfrm rot="5400000">
        <a:off x="466612" y="666587"/>
        <a:ext cx="2199737" cy="1333174"/>
      </dsp:txXfrm>
    </dsp:sp>
    <dsp:sp modelId="{3C524A03-506A-4781-894F-3C123D6808FE}">
      <dsp:nvSpPr>
        <dsp:cNvPr id="0" name=""/>
        <dsp:cNvSpPr/>
      </dsp:nvSpPr>
      <dsp:spPr>
        <a:xfrm rot="5400000">
          <a:off x="2934118" y="76525"/>
          <a:ext cx="2666348" cy="266634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Anterograde amnesia</a:t>
          </a:r>
        </a:p>
      </dsp:txBody>
      <dsp:txXfrm rot="-5400000">
        <a:off x="2934119" y="743112"/>
        <a:ext cx="2199737" cy="1333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E718BED-B746-284E-84D5-C591576D5054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74F7D48-3F29-6244-9D08-179A4E97ED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5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6B2E591-AF02-4DE0-98EB-EB4B620CFEAD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4CA18B8-27F4-41A9-B80D-C11F932F9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0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we put a video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8A51-711D-494F-ADA3-8C7C4EBBE5E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8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lobe has general</a:t>
            </a:r>
            <a:r>
              <a:rPr lang="en-US" baseline="0" dirty="0"/>
              <a:t> functions for which it is responsible, but…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8A51-711D-494F-ADA3-8C7C4EBBE5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4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8392" indent="-528392"/>
            <a:r>
              <a:rPr lang="en-US" dirty="0"/>
              <a:t>Some research</a:t>
            </a:r>
            <a:r>
              <a:rPr lang="en-US" baseline="0" dirty="0"/>
              <a:t> indicates that b</a:t>
            </a:r>
            <a:r>
              <a:rPr lang="en-US" dirty="0"/>
              <a:t>rief LOC does not reliably predict outcomes after mTBI</a:t>
            </a:r>
          </a:p>
          <a:p>
            <a:pPr marL="528392" indent="-528392"/>
            <a:r>
              <a:rPr lang="en-US" dirty="0"/>
              <a:t>Longer LOC needs to be closely monitored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8A51-711D-494F-ADA3-8C7C4EBBE5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4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Premorbid</a:t>
            </a:r>
            <a:r>
              <a:rPr lang="en-US" baseline="0" dirty="0"/>
              <a:t> factors affect recovery</a:t>
            </a:r>
          </a:p>
          <a:p>
            <a:r>
              <a:rPr lang="en-US" baseline="0" dirty="0"/>
              <a:t>Symptoms profiles may differ</a:t>
            </a:r>
          </a:p>
          <a:p>
            <a:r>
              <a:rPr lang="en-US" baseline="0" dirty="0"/>
              <a:t>Domains of functioning may come back on board at different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8A51-711D-494F-ADA3-8C7C4EBBE5E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37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symptoms are common in kids with</a:t>
            </a:r>
            <a:r>
              <a:rPr lang="en-US" baseline="0" dirty="0"/>
              <a:t> concussion</a:t>
            </a:r>
          </a:p>
          <a:p>
            <a:r>
              <a:rPr lang="en-US" baseline="0" dirty="0"/>
              <a:t>Here are some ways you can help.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354DF-991A-9A44-88F6-A58E620BF50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13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354DF-991A-9A44-88F6-A58E620BF50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13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354DF-991A-9A44-88F6-A58E620BF50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66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354DF-991A-9A44-88F6-A58E620BF50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C49A-132F-470E-8E46-919179B26A1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976-4F58-4C5B-8D62-61755242A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3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C49A-132F-470E-8E46-919179B26A1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976-4F58-4C5B-8D62-61755242A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5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C49A-132F-470E-8E46-919179B26A1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976-4F58-4C5B-8D62-61755242A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7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C7AC-9BC8-6448-801C-3D7200CE4FED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AB9DE5ED-4A1F-CF43-B52E-6D3DA794D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52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C7AC-9BC8-6448-801C-3D7200CE4FED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5ED-4A1F-CF43-B52E-6D3DA794D7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5" y="5749502"/>
            <a:ext cx="2581487" cy="8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743D985D-41A0-4705-858A-FEEDE5B81603}" type="datetime1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5" y="5738307"/>
            <a:ext cx="2345892" cy="7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97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C7AC-9BC8-6448-801C-3D7200CE4FED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5ED-4A1F-CF43-B52E-6D3DA794D7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841935"/>
            <a:ext cx="2386753" cy="8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89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C7AC-9BC8-6448-801C-3D7200CE4FED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5ED-4A1F-CF43-B52E-6D3DA794D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26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C7AC-9BC8-6448-801C-3D7200CE4FED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5ED-4A1F-CF43-B52E-6D3DA794D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83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C7AC-9BC8-6448-801C-3D7200CE4FED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5ED-4A1F-CF43-B52E-6D3DA794D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77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C7AC-9BC8-6448-801C-3D7200CE4FED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5ED-4A1F-CF43-B52E-6D3DA794D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4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C49A-132F-470E-8E46-919179B26A1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976-4F58-4C5B-8D62-61755242A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70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0F0C7AC-9BC8-6448-801C-3D7200CE4FED}" type="datetimeFigureOut">
              <a:rPr lang="en-US" smtClean="0"/>
              <a:pPr/>
              <a:t>4/4/2018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5ED-4A1F-CF43-B52E-6D3DA794D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89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C7AC-9BC8-6448-801C-3D7200CE4FED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5ED-4A1F-CF43-B52E-6D3DA794D7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2" y="5816712"/>
            <a:ext cx="2335953" cy="7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C7AC-9BC8-6448-801C-3D7200CE4FED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E5ED-4A1F-CF43-B52E-6D3DA794D7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90716"/>
            <a:ext cx="2192020" cy="7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7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C49A-132F-470E-8E46-919179B26A1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976-4F58-4C5B-8D62-61755242A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4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C49A-132F-470E-8E46-919179B26A1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976-4F58-4C5B-8D62-61755242A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8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C49A-132F-470E-8E46-919179B26A1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976-4F58-4C5B-8D62-61755242A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2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C49A-132F-470E-8E46-919179B26A1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976-4F58-4C5B-8D62-61755242A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2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C49A-132F-470E-8E46-919179B26A1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976-4F58-4C5B-8D62-61755242A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C49A-132F-470E-8E46-919179B26A1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976-4F58-4C5B-8D62-61755242A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0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C49A-132F-470E-8E46-919179B26A1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976-4F58-4C5B-8D62-61755242A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9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7C49A-132F-470E-8E46-919179B26A1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5C976-4F58-4C5B-8D62-61755242A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52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EB7C49A-132F-470E-8E46-919179B26A1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j-lt"/>
              </a:defRPr>
            </a:lvl1pPr>
          </a:lstStyle>
          <a:p>
            <a:fld id="{34B5C976-4F58-4C5B-8D62-61755242A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0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peggy@biane.or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Recognizing and Understanding </a:t>
            </a:r>
            <a:br>
              <a:rPr lang="en-US" sz="4000" dirty="0"/>
            </a:br>
            <a:r>
              <a:rPr lang="en-US" sz="4000" dirty="0"/>
              <a:t>Brain Injury 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1026" name="Picture 2" descr="C:\Users\CB3\AppData\Local\Microsoft\Windows\Temporary Internet Files\Content.IE5\WJZ8RDB6\BIA Nebraska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5" y="5067134"/>
            <a:ext cx="370149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Peggy Reisher, MSW</a:t>
            </a:r>
          </a:p>
          <a:p>
            <a:pPr algn="r"/>
            <a:r>
              <a:rPr lang="en-US" dirty="0"/>
              <a:t>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180072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0612" y="2052919"/>
            <a:ext cx="8024884" cy="4195481"/>
          </a:xfrm>
        </p:spPr>
        <p:txBody>
          <a:bodyPr>
            <a:normAutofit/>
          </a:bodyPr>
          <a:lstStyle/>
          <a:p>
            <a:r>
              <a:rPr lang="en-US" sz="2400" dirty="0"/>
              <a:t>Brain injury can be an invisible injury, but a significant factor in functioning</a:t>
            </a:r>
          </a:p>
          <a:p>
            <a:pPr lvl="1"/>
            <a:r>
              <a:rPr lang="en-US" sz="2000" dirty="0"/>
              <a:t>This can be really scary</a:t>
            </a:r>
          </a:p>
          <a:p>
            <a:r>
              <a:rPr lang="en-US" sz="2400" dirty="0"/>
              <a:t>People may also be completely unaware</a:t>
            </a:r>
          </a:p>
          <a:p>
            <a:r>
              <a:rPr lang="en-US" sz="2400" dirty="0"/>
              <a:t>Effects of TBI can have a significant effect on responsiveness/utilization of resources</a:t>
            </a:r>
          </a:p>
          <a:p>
            <a:r>
              <a:rPr lang="en-US" sz="2400" dirty="0"/>
              <a:t>Small environmental supports can make a big difference</a:t>
            </a:r>
          </a:p>
        </p:txBody>
      </p:sp>
    </p:spTree>
    <p:extLst>
      <p:ext uri="{BB962C8B-B14F-4D97-AF65-F5344CB8AC3E}">
        <p14:creationId xmlns:p14="http://schemas.microsoft.com/office/powerpoint/2010/main" val="344403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KiPvPl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1605680"/>
            <a:ext cx="5600700" cy="42120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Might Look Like</a:t>
            </a:r>
          </a:p>
        </p:txBody>
      </p:sp>
      <p:sp>
        <p:nvSpPr>
          <p:cNvPr id="3" name="Wave 2"/>
          <p:cNvSpPr/>
          <p:nvPr/>
        </p:nvSpPr>
        <p:spPr>
          <a:xfrm>
            <a:off x="1714500" y="5975607"/>
            <a:ext cx="3429000" cy="1283910"/>
          </a:xfrm>
          <a:prstGeom prst="wave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2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ne ridge pro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39" y="3363440"/>
            <a:ext cx="2858691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skull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70696" y="559558"/>
            <a:ext cx="4503761" cy="5813946"/>
          </a:xfrm>
        </p:spPr>
        <p:txBody>
          <a:bodyPr>
            <a:normAutofit/>
          </a:bodyPr>
          <a:lstStyle/>
          <a:p>
            <a:r>
              <a:rPr lang="en-US" sz="2800" dirty="0"/>
              <a:t>A protective covering</a:t>
            </a:r>
          </a:p>
          <a:p>
            <a:r>
              <a:rPr lang="en-US" sz="2800" dirty="0"/>
              <a:t>Bony protuberances in the bottom of the skull can scrape the brain</a:t>
            </a:r>
          </a:p>
          <a:p>
            <a:pPr lvl="1"/>
            <a:r>
              <a:rPr lang="en-US" sz="2400" dirty="0"/>
              <a:t>This part of the brain can be involved in:</a:t>
            </a:r>
          </a:p>
          <a:p>
            <a:pPr lvl="3"/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Problem solving</a:t>
            </a:r>
          </a:p>
          <a:p>
            <a:pPr lvl="3"/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Spontaneity</a:t>
            </a:r>
          </a:p>
          <a:p>
            <a:pPr lvl="3"/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Memory</a:t>
            </a:r>
          </a:p>
          <a:p>
            <a:pPr lvl="3"/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Language</a:t>
            </a:r>
          </a:p>
          <a:p>
            <a:pPr lvl="3"/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Motivation</a:t>
            </a:r>
          </a:p>
          <a:p>
            <a:pPr lvl="3"/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Judgment</a:t>
            </a:r>
          </a:p>
          <a:p>
            <a:pPr lvl="3"/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Impulse control</a:t>
            </a:r>
          </a:p>
          <a:p>
            <a:pPr lvl="3"/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Social and sexual behavior</a:t>
            </a:r>
          </a:p>
          <a:p>
            <a:pPr lvl="2"/>
            <a:endParaRPr lang="en-US" dirty="0"/>
          </a:p>
        </p:txBody>
      </p:sp>
      <p:pic>
        <p:nvPicPr>
          <p:cNvPr id="6" name="Content Placeholder 5" descr="cranium b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5" y="1755775"/>
            <a:ext cx="2358235" cy="369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452817" y="2693774"/>
            <a:ext cx="1062681" cy="3789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23033" y="2693773"/>
            <a:ext cx="617837" cy="1828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09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The brain’s blood supply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3 major sets of arteries</a:t>
            </a:r>
          </a:p>
          <a:p>
            <a:r>
              <a:rPr lang="en-US" sz="1800" dirty="0"/>
              <a:t>Areas of overlap between arteries are most susceptible to oxygen deprivation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deprivation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Hypoxic/Anoxic injury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02" y="2692866"/>
            <a:ext cx="2932082" cy="364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91" y="4178277"/>
            <a:ext cx="250031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13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Generalized Core Functions by Lobe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76965"/>
              </p:ext>
            </p:extLst>
          </p:nvPr>
        </p:nvGraphicFramePr>
        <p:xfrm>
          <a:off x="1044054" y="1943101"/>
          <a:ext cx="7236725" cy="26822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47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Frontal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Temporal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Parietal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Occipital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Cerebellum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Attention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Language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Spatial Reasoning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Visual Processing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Control Process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Executive Fx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Memory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Sensory Perception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Motor</a:t>
                      </a: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Behavior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Cognition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Emotion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Emotion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Motor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12700" marB="0" anchor="ctr"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Error correction</a:t>
                      </a:r>
                    </a:p>
                  </a:txBody>
                  <a:tcPr marL="9525" marR="9525" marT="12700" marB="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54" y="3672386"/>
            <a:ext cx="2686050" cy="30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3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PTA and LOC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6531" y="1681877"/>
            <a:ext cx="33820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Loss of Consciousness (LOC)</a:t>
            </a:r>
          </a:p>
          <a:p>
            <a:pPr algn="ctr"/>
            <a:r>
              <a:rPr lang="en-US" sz="2000" b="1" dirty="0"/>
              <a:t>occurs in less than 10% of mTBI/concussions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24519150"/>
              </p:ext>
            </p:extLst>
          </p:nvPr>
        </p:nvGraphicFramePr>
        <p:xfrm>
          <a:off x="1771650" y="4007141"/>
          <a:ext cx="56007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xplosion 2 5"/>
          <p:cNvSpPr/>
          <p:nvPr/>
        </p:nvSpPr>
        <p:spPr>
          <a:xfrm>
            <a:off x="3657600" y="4267200"/>
            <a:ext cx="1828800" cy="198120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injury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6013" y="3545476"/>
            <a:ext cx="55088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Post-traumatic amnesia (PTA)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80" y="1199458"/>
            <a:ext cx="2500313" cy="20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07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From 1 to 3 weeks to recover</a:t>
            </a:r>
          </a:p>
          <a:p>
            <a:pPr lvl="2"/>
            <a:r>
              <a:rPr lang="en-US" sz="2400" dirty="0"/>
              <a:t>80-90% recover in 1-4 weeks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10-20% will require more time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Younger children may require additional time to recover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course for mild TBI</a:t>
            </a:r>
          </a:p>
        </p:txBody>
      </p:sp>
    </p:spTree>
    <p:extLst>
      <p:ext uri="{BB962C8B-B14F-4D97-AF65-F5344CB8AC3E}">
        <p14:creationId xmlns:p14="http://schemas.microsoft.com/office/powerpoint/2010/main" val="419340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59" y="484632"/>
            <a:ext cx="7772400" cy="1609344"/>
          </a:xfrm>
        </p:spPr>
        <p:txBody>
          <a:bodyPr/>
          <a:lstStyle/>
          <a:p>
            <a:r>
              <a:rPr lang="en-US" dirty="0"/>
              <a:t>Symptom Clusters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15068" y="1543572"/>
            <a:ext cx="6837027" cy="5223505"/>
            <a:chOff x="1024422" y="1430185"/>
            <a:chExt cx="5911067" cy="6959951"/>
          </a:xfrm>
        </p:grpSpPr>
        <p:sp>
          <p:nvSpPr>
            <p:cNvPr id="8" name="Freeform 7"/>
            <p:cNvSpPr/>
            <p:nvPr/>
          </p:nvSpPr>
          <p:spPr>
            <a:xfrm>
              <a:off x="2908832" y="1430185"/>
              <a:ext cx="2021108" cy="2805612"/>
            </a:xfrm>
            <a:custGeom>
              <a:avLst/>
              <a:gdLst>
                <a:gd name="connsiteX0" fmla="*/ 0 w 1623059"/>
                <a:gd name="connsiteY0" fmla="*/ 811530 h 1623059"/>
                <a:gd name="connsiteX1" fmla="*/ 811530 w 1623059"/>
                <a:gd name="connsiteY1" fmla="*/ 0 h 1623059"/>
                <a:gd name="connsiteX2" fmla="*/ 1623060 w 1623059"/>
                <a:gd name="connsiteY2" fmla="*/ 811530 h 1623059"/>
                <a:gd name="connsiteX3" fmla="*/ 811530 w 1623059"/>
                <a:gd name="connsiteY3" fmla="*/ 1623060 h 1623059"/>
                <a:gd name="connsiteX4" fmla="*/ 0 w 1623059"/>
                <a:gd name="connsiteY4" fmla="*/ 811530 h 162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059" h="1623059">
                  <a:moveTo>
                    <a:pt x="0" y="811530"/>
                  </a:moveTo>
                  <a:cubicBezTo>
                    <a:pt x="0" y="363334"/>
                    <a:pt x="363334" y="0"/>
                    <a:pt x="811530" y="0"/>
                  </a:cubicBezTo>
                  <a:cubicBezTo>
                    <a:pt x="1259726" y="0"/>
                    <a:pt x="1623060" y="363334"/>
                    <a:pt x="1623060" y="811530"/>
                  </a:cubicBezTo>
                  <a:cubicBezTo>
                    <a:pt x="1623060" y="1259726"/>
                    <a:pt x="1259726" y="1623060"/>
                    <a:pt x="811530" y="1623060"/>
                  </a:cubicBezTo>
                  <a:cubicBezTo>
                    <a:pt x="363334" y="1623060"/>
                    <a:pt x="0" y="1259726"/>
                    <a:pt x="0" y="81153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50391" tIns="250391" rIns="250391" bIns="250391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tx1"/>
                  </a:solidFill>
                </a:rPr>
                <a:t>Physiological</a:t>
              </a:r>
              <a:r>
                <a:rPr lang="en-US" sz="1400" kern="1200" dirty="0">
                  <a:solidFill>
                    <a:schemeClr val="tx1"/>
                  </a:solidFill>
                </a:rPr>
                <a:t> 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Headache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Noise/light Sensitivity 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Nausea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/>
                <a:t>Fatigue </a:t>
              </a:r>
              <a:endParaRPr lang="en-US" sz="1400" kern="1200" dirty="0"/>
            </a:p>
          </p:txBody>
        </p:sp>
        <p:sp>
          <p:nvSpPr>
            <p:cNvPr id="9" name="Freeform 8"/>
            <p:cNvSpPr/>
            <p:nvPr/>
          </p:nvSpPr>
          <p:spPr>
            <a:xfrm rot="1800000">
              <a:off x="4839449" y="3026466"/>
              <a:ext cx="433618" cy="547782"/>
            </a:xfrm>
            <a:custGeom>
              <a:avLst/>
              <a:gdLst>
                <a:gd name="connsiteX0" fmla="*/ 0 w 433618"/>
                <a:gd name="connsiteY0" fmla="*/ 109556 h 547782"/>
                <a:gd name="connsiteX1" fmla="*/ 216809 w 433618"/>
                <a:gd name="connsiteY1" fmla="*/ 109556 h 547782"/>
                <a:gd name="connsiteX2" fmla="*/ 216809 w 433618"/>
                <a:gd name="connsiteY2" fmla="*/ 0 h 547782"/>
                <a:gd name="connsiteX3" fmla="*/ 433618 w 433618"/>
                <a:gd name="connsiteY3" fmla="*/ 273891 h 547782"/>
                <a:gd name="connsiteX4" fmla="*/ 216809 w 433618"/>
                <a:gd name="connsiteY4" fmla="*/ 547782 h 547782"/>
                <a:gd name="connsiteX5" fmla="*/ 216809 w 433618"/>
                <a:gd name="connsiteY5" fmla="*/ 438226 h 547782"/>
                <a:gd name="connsiteX6" fmla="*/ 0 w 433618"/>
                <a:gd name="connsiteY6" fmla="*/ 438226 h 547782"/>
                <a:gd name="connsiteX7" fmla="*/ 0 w 433618"/>
                <a:gd name="connsiteY7" fmla="*/ 109556 h 54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618" h="547782">
                  <a:moveTo>
                    <a:pt x="0" y="109556"/>
                  </a:moveTo>
                  <a:lnTo>
                    <a:pt x="216809" y="109556"/>
                  </a:lnTo>
                  <a:lnTo>
                    <a:pt x="216809" y="0"/>
                  </a:lnTo>
                  <a:lnTo>
                    <a:pt x="433618" y="273891"/>
                  </a:lnTo>
                  <a:lnTo>
                    <a:pt x="216809" y="547782"/>
                  </a:lnTo>
                  <a:lnTo>
                    <a:pt x="216809" y="438226"/>
                  </a:lnTo>
                  <a:lnTo>
                    <a:pt x="0" y="438226"/>
                  </a:lnTo>
                  <a:lnTo>
                    <a:pt x="0" y="10955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556" rIns="130084" bIns="109555" numCol="1" spcCol="1270" anchor="ctr" anchorCtr="0">
              <a:noAutofit/>
            </a:bodyPr>
            <a:lstStyle/>
            <a:p>
              <a:pPr lvl="0" algn="ctr" defTabSz="355600">
                <a:spcBef>
                  <a:spcPct val="0"/>
                </a:spcBef>
                <a:spcAft>
                  <a:spcPct val="35000"/>
                </a:spcAft>
              </a:pPr>
              <a:endParaRPr lang="en-US" sz="8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200888" y="2163559"/>
              <a:ext cx="1734367" cy="2917478"/>
            </a:xfrm>
            <a:custGeom>
              <a:avLst/>
              <a:gdLst>
                <a:gd name="connsiteX0" fmla="*/ 0 w 1623059"/>
                <a:gd name="connsiteY0" fmla="*/ 811530 h 1623059"/>
                <a:gd name="connsiteX1" fmla="*/ 811530 w 1623059"/>
                <a:gd name="connsiteY1" fmla="*/ 0 h 1623059"/>
                <a:gd name="connsiteX2" fmla="*/ 1623060 w 1623059"/>
                <a:gd name="connsiteY2" fmla="*/ 811530 h 1623059"/>
                <a:gd name="connsiteX3" fmla="*/ 811530 w 1623059"/>
                <a:gd name="connsiteY3" fmla="*/ 1623060 h 1623059"/>
                <a:gd name="connsiteX4" fmla="*/ 0 w 1623059"/>
                <a:gd name="connsiteY4" fmla="*/ 811530 h 162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059" h="1623059">
                  <a:moveTo>
                    <a:pt x="0" y="811530"/>
                  </a:moveTo>
                  <a:cubicBezTo>
                    <a:pt x="0" y="363334"/>
                    <a:pt x="363334" y="0"/>
                    <a:pt x="811530" y="0"/>
                  </a:cubicBezTo>
                  <a:cubicBezTo>
                    <a:pt x="1259726" y="0"/>
                    <a:pt x="1623060" y="363334"/>
                    <a:pt x="1623060" y="811530"/>
                  </a:cubicBezTo>
                  <a:cubicBezTo>
                    <a:pt x="1623060" y="1259726"/>
                    <a:pt x="1259726" y="1623060"/>
                    <a:pt x="811530" y="1623060"/>
                  </a:cubicBezTo>
                  <a:cubicBezTo>
                    <a:pt x="363334" y="1623060"/>
                    <a:pt x="0" y="1259726"/>
                    <a:pt x="0" y="81153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50391" tIns="250391" rIns="250391" bIns="250391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tx1"/>
                  </a:solidFill>
                </a:rPr>
                <a:t>Cervical</a:t>
              </a:r>
              <a:r>
                <a:rPr lang="en-US" sz="1400" kern="1200" dirty="0"/>
                <a:t> 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Neck Pain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Headache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Numbness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5400000">
              <a:off x="5907151" y="4851235"/>
              <a:ext cx="433618" cy="547782"/>
            </a:xfrm>
            <a:custGeom>
              <a:avLst/>
              <a:gdLst>
                <a:gd name="connsiteX0" fmla="*/ 0 w 433618"/>
                <a:gd name="connsiteY0" fmla="*/ 109556 h 547782"/>
                <a:gd name="connsiteX1" fmla="*/ 216809 w 433618"/>
                <a:gd name="connsiteY1" fmla="*/ 109556 h 547782"/>
                <a:gd name="connsiteX2" fmla="*/ 216809 w 433618"/>
                <a:gd name="connsiteY2" fmla="*/ 0 h 547782"/>
                <a:gd name="connsiteX3" fmla="*/ 433618 w 433618"/>
                <a:gd name="connsiteY3" fmla="*/ 273891 h 547782"/>
                <a:gd name="connsiteX4" fmla="*/ 216809 w 433618"/>
                <a:gd name="connsiteY4" fmla="*/ 547782 h 547782"/>
                <a:gd name="connsiteX5" fmla="*/ 216809 w 433618"/>
                <a:gd name="connsiteY5" fmla="*/ 438226 h 547782"/>
                <a:gd name="connsiteX6" fmla="*/ 0 w 433618"/>
                <a:gd name="connsiteY6" fmla="*/ 438226 h 547782"/>
                <a:gd name="connsiteX7" fmla="*/ 0 w 433618"/>
                <a:gd name="connsiteY7" fmla="*/ 109556 h 54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618" h="547782">
                  <a:moveTo>
                    <a:pt x="0" y="109556"/>
                  </a:moveTo>
                  <a:lnTo>
                    <a:pt x="216809" y="109556"/>
                  </a:lnTo>
                  <a:lnTo>
                    <a:pt x="216809" y="0"/>
                  </a:lnTo>
                  <a:lnTo>
                    <a:pt x="433618" y="273891"/>
                  </a:lnTo>
                  <a:lnTo>
                    <a:pt x="216809" y="547782"/>
                  </a:lnTo>
                  <a:lnTo>
                    <a:pt x="216809" y="438226"/>
                  </a:lnTo>
                  <a:lnTo>
                    <a:pt x="0" y="438226"/>
                  </a:lnTo>
                  <a:lnTo>
                    <a:pt x="0" y="10955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555" rIns="130084" bIns="109556" numCol="1" spcCol="1270" anchor="ctr" anchorCtr="0">
              <a:noAutofit/>
            </a:bodyPr>
            <a:lstStyle/>
            <a:p>
              <a:pPr lvl="0" algn="ctr" defTabSz="355600">
                <a:spcBef>
                  <a:spcPct val="0"/>
                </a:spcBef>
                <a:spcAft>
                  <a:spcPct val="35000"/>
                </a:spcAft>
              </a:pPr>
              <a:endParaRPr lang="en-US" sz="8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12430" y="5341935"/>
              <a:ext cx="1623059" cy="2414851"/>
            </a:xfrm>
            <a:custGeom>
              <a:avLst/>
              <a:gdLst>
                <a:gd name="connsiteX0" fmla="*/ 0 w 1623059"/>
                <a:gd name="connsiteY0" fmla="*/ 811530 h 1623059"/>
                <a:gd name="connsiteX1" fmla="*/ 811530 w 1623059"/>
                <a:gd name="connsiteY1" fmla="*/ 0 h 1623059"/>
                <a:gd name="connsiteX2" fmla="*/ 1623060 w 1623059"/>
                <a:gd name="connsiteY2" fmla="*/ 811530 h 1623059"/>
                <a:gd name="connsiteX3" fmla="*/ 811530 w 1623059"/>
                <a:gd name="connsiteY3" fmla="*/ 1623060 h 1623059"/>
                <a:gd name="connsiteX4" fmla="*/ 0 w 1623059"/>
                <a:gd name="connsiteY4" fmla="*/ 811530 h 162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059" h="1623059">
                  <a:moveTo>
                    <a:pt x="0" y="811530"/>
                  </a:moveTo>
                  <a:cubicBezTo>
                    <a:pt x="0" y="363334"/>
                    <a:pt x="363334" y="0"/>
                    <a:pt x="811530" y="0"/>
                  </a:cubicBezTo>
                  <a:cubicBezTo>
                    <a:pt x="1259726" y="0"/>
                    <a:pt x="1623060" y="363334"/>
                    <a:pt x="1623060" y="811530"/>
                  </a:cubicBezTo>
                  <a:cubicBezTo>
                    <a:pt x="1623060" y="1259726"/>
                    <a:pt x="1259726" y="1623060"/>
                    <a:pt x="811530" y="1623060"/>
                  </a:cubicBezTo>
                  <a:cubicBezTo>
                    <a:pt x="363334" y="1623060"/>
                    <a:pt x="0" y="1259726"/>
                    <a:pt x="0" y="81153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50391" tIns="250391" rIns="250391" bIns="250391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tx1"/>
                  </a:solidFill>
                </a:rPr>
                <a:t>Balance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Dizziness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Imbalance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Clumsiness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19800000">
              <a:off x="4860705" y="6688275"/>
              <a:ext cx="433619" cy="547783"/>
            </a:xfrm>
            <a:custGeom>
              <a:avLst/>
              <a:gdLst>
                <a:gd name="connsiteX0" fmla="*/ 0 w 433618"/>
                <a:gd name="connsiteY0" fmla="*/ 109556 h 547782"/>
                <a:gd name="connsiteX1" fmla="*/ 216809 w 433618"/>
                <a:gd name="connsiteY1" fmla="*/ 109556 h 547782"/>
                <a:gd name="connsiteX2" fmla="*/ 216809 w 433618"/>
                <a:gd name="connsiteY2" fmla="*/ 0 h 547782"/>
                <a:gd name="connsiteX3" fmla="*/ 433618 w 433618"/>
                <a:gd name="connsiteY3" fmla="*/ 273891 h 547782"/>
                <a:gd name="connsiteX4" fmla="*/ 216809 w 433618"/>
                <a:gd name="connsiteY4" fmla="*/ 547782 h 547782"/>
                <a:gd name="connsiteX5" fmla="*/ 216809 w 433618"/>
                <a:gd name="connsiteY5" fmla="*/ 438226 h 547782"/>
                <a:gd name="connsiteX6" fmla="*/ 0 w 433618"/>
                <a:gd name="connsiteY6" fmla="*/ 438226 h 547782"/>
                <a:gd name="connsiteX7" fmla="*/ 0 w 433618"/>
                <a:gd name="connsiteY7" fmla="*/ 109556 h 54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618" h="547782">
                  <a:moveTo>
                    <a:pt x="433618" y="438226"/>
                  </a:moveTo>
                  <a:lnTo>
                    <a:pt x="216809" y="438226"/>
                  </a:lnTo>
                  <a:lnTo>
                    <a:pt x="216809" y="547782"/>
                  </a:lnTo>
                  <a:lnTo>
                    <a:pt x="0" y="273891"/>
                  </a:lnTo>
                  <a:lnTo>
                    <a:pt x="216809" y="0"/>
                  </a:lnTo>
                  <a:lnTo>
                    <a:pt x="216809" y="109556"/>
                  </a:lnTo>
                  <a:lnTo>
                    <a:pt x="433618" y="109556"/>
                  </a:lnTo>
                  <a:lnTo>
                    <a:pt x="433618" y="43822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84" tIns="109557" rIns="1" bIns="109555" numCol="1" spcCol="1270" anchor="ctr" anchorCtr="0">
              <a:noAutofit/>
            </a:bodyPr>
            <a:lstStyle/>
            <a:p>
              <a:pPr lvl="0" algn="ctr" defTabSz="355600">
                <a:spcBef>
                  <a:spcPct val="0"/>
                </a:spcBef>
                <a:spcAft>
                  <a:spcPct val="35000"/>
                </a:spcAft>
              </a:pPr>
              <a:endParaRPr lang="en-US" sz="8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198283" y="5554773"/>
              <a:ext cx="1786192" cy="2835363"/>
            </a:xfrm>
            <a:custGeom>
              <a:avLst/>
              <a:gdLst>
                <a:gd name="connsiteX0" fmla="*/ 0 w 1623059"/>
                <a:gd name="connsiteY0" fmla="*/ 811530 h 1623059"/>
                <a:gd name="connsiteX1" fmla="*/ 811530 w 1623059"/>
                <a:gd name="connsiteY1" fmla="*/ 0 h 1623059"/>
                <a:gd name="connsiteX2" fmla="*/ 1623060 w 1623059"/>
                <a:gd name="connsiteY2" fmla="*/ 811530 h 1623059"/>
                <a:gd name="connsiteX3" fmla="*/ 811530 w 1623059"/>
                <a:gd name="connsiteY3" fmla="*/ 1623060 h 1623059"/>
                <a:gd name="connsiteX4" fmla="*/ 0 w 1623059"/>
                <a:gd name="connsiteY4" fmla="*/ 811530 h 162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059" h="1623059">
                  <a:moveTo>
                    <a:pt x="0" y="811530"/>
                  </a:moveTo>
                  <a:cubicBezTo>
                    <a:pt x="0" y="363334"/>
                    <a:pt x="363334" y="0"/>
                    <a:pt x="811530" y="0"/>
                  </a:cubicBezTo>
                  <a:cubicBezTo>
                    <a:pt x="1259726" y="0"/>
                    <a:pt x="1623060" y="363334"/>
                    <a:pt x="1623060" y="811530"/>
                  </a:cubicBezTo>
                  <a:cubicBezTo>
                    <a:pt x="1623060" y="1259726"/>
                    <a:pt x="1259726" y="1623060"/>
                    <a:pt x="811530" y="1623060"/>
                  </a:cubicBezTo>
                  <a:cubicBezTo>
                    <a:pt x="363334" y="1623060"/>
                    <a:pt x="0" y="1259726"/>
                    <a:pt x="0" y="81153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50391" tIns="250391" rIns="250391" bIns="250391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tx1"/>
                  </a:solidFill>
                </a:rPr>
                <a:t>Sleep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Falling asleep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Staying asleep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Drowsiness</a:t>
              </a:r>
            </a:p>
          </p:txBody>
        </p:sp>
        <p:sp>
          <p:nvSpPr>
            <p:cNvPr id="15" name="Freeform 14"/>
            <p:cNvSpPr/>
            <p:nvPr/>
          </p:nvSpPr>
          <p:spPr>
            <a:xfrm rot="23400000">
              <a:off x="2746557" y="6700549"/>
              <a:ext cx="433619" cy="547782"/>
            </a:xfrm>
            <a:custGeom>
              <a:avLst/>
              <a:gdLst>
                <a:gd name="connsiteX0" fmla="*/ 0 w 433618"/>
                <a:gd name="connsiteY0" fmla="*/ 109556 h 547782"/>
                <a:gd name="connsiteX1" fmla="*/ 216809 w 433618"/>
                <a:gd name="connsiteY1" fmla="*/ 109556 h 547782"/>
                <a:gd name="connsiteX2" fmla="*/ 216809 w 433618"/>
                <a:gd name="connsiteY2" fmla="*/ 0 h 547782"/>
                <a:gd name="connsiteX3" fmla="*/ 433618 w 433618"/>
                <a:gd name="connsiteY3" fmla="*/ 273891 h 547782"/>
                <a:gd name="connsiteX4" fmla="*/ 216809 w 433618"/>
                <a:gd name="connsiteY4" fmla="*/ 547782 h 547782"/>
                <a:gd name="connsiteX5" fmla="*/ 216809 w 433618"/>
                <a:gd name="connsiteY5" fmla="*/ 438226 h 547782"/>
                <a:gd name="connsiteX6" fmla="*/ 0 w 433618"/>
                <a:gd name="connsiteY6" fmla="*/ 438226 h 547782"/>
                <a:gd name="connsiteX7" fmla="*/ 0 w 433618"/>
                <a:gd name="connsiteY7" fmla="*/ 109556 h 54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618" h="547782">
                  <a:moveTo>
                    <a:pt x="433618" y="438226"/>
                  </a:moveTo>
                  <a:lnTo>
                    <a:pt x="216809" y="438226"/>
                  </a:lnTo>
                  <a:lnTo>
                    <a:pt x="216809" y="547782"/>
                  </a:lnTo>
                  <a:lnTo>
                    <a:pt x="0" y="273891"/>
                  </a:lnTo>
                  <a:lnTo>
                    <a:pt x="216809" y="0"/>
                  </a:lnTo>
                  <a:lnTo>
                    <a:pt x="216809" y="109556"/>
                  </a:lnTo>
                  <a:lnTo>
                    <a:pt x="433618" y="109556"/>
                  </a:lnTo>
                  <a:lnTo>
                    <a:pt x="433618" y="43822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85" tIns="109555" rIns="0" bIns="109556" numCol="1" spcCol="1270" anchor="ctr" anchorCtr="0">
              <a:noAutofit/>
            </a:bodyPr>
            <a:lstStyle/>
            <a:p>
              <a:pPr lvl="0" algn="ctr" defTabSz="355600">
                <a:spcBef>
                  <a:spcPct val="0"/>
                </a:spcBef>
                <a:spcAft>
                  <a:spcPct val="35000"/>
                </a:spcAft>
              </a:pPr>
              <a:endParaRPr lang="en-US" sz="8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84136" y="5335410"/>
              <a:ext cx="1723687" cy="2521977"/>
            </a:xfrm>
            <a:custGeom>
              <a:avLst/>
              <a:gdLst>
                <a:gd name="connsiteX0" fmla="*/ 0 w 1623059"/>
                <a:gd name="connsiteY0" fmla="*/ 811530 h 1623059"/>
                <a:gd name="connsiteX1" fmla="*/ 811530 w 1623059"/>
                <a:gd name="connsiteY1" fmla="*/ 0 h 1623059"/>
                <a:gd name="connsiteX2" fmla="*/ 1623060 w 1623059"/>
                <a:gd name="connsiteY2" fmla="*/ 811530 h 1623059"/>
                <a:gd name="connsiteX3" fmla="*/ 811530 w 1623059"/>
                <a:gd name="connsiteY3" fmla="*/ 1623060 h 1623059"/>
                <a:gd name="connsiteX4" fmla="*/ 0 w 1623059"/>
                <a:gd name="connsiteY4" fmla="*/ 811530 h 162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059" h="1623059">
                  <a:moveTo>
                    <a:pt x="0" y="811530"/>
                  </a:moveTo>
                  <a:cubicBezTo>
                    <a:pt x="0" y="363334"/>
                    <a:pt x="363334" y="0"/>
                    <a:pt x="811530" y="0"/>
                  </a:cubicBezTo>
                  <a:cubicBezTo>
                    <a:pt x="1259726" y="0"/>
                    <a:pt x="1623060" y="363334"/>
                    <a:pt x="1623060" y="811530"/>
                  </a:cubicBezTo>
                  <a:cubicBezTo>
                    <a:pt x="1623060" y="1259726"/>
                    <a:pt x="1259726" y="1623060"/>
                    <a:pt x="811530" y="1623060"/>
                  </a:cubicBezTo>
                  <a:cubicBezTo>
                    <a:pt x="363334" y="1623060"/>
                    <a:pt x="0" y="1259726"/>
                    <a:pt x="0" y="81153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50391" tIns="250391" rIns="250391" bIns="250391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tx1"/>
                  </a:solidFill>
                </a:rPr>
                <a:t>Emotional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Irritable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Sadness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Anxiety</a:t>
              </a:r>
            </a:p>
            <a:p>
              <a:pPr marL="57150" lvl="1" indent="-57150" algn="ctr" defTabSz="3556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Moodiness</a:t>
              </a:r>
            </a:p>
          </p:txBody>
        </p:sp>
        <p:sp>
          <p:nvSpPr>
            <p:cNvPr id="17" name="Freeform 16"/>
            <p:cNvSpPr/>
            <p:nvPr/>
          </p:nvSpPr>
          <p:spPr>
            <a:xfrm rot="26999441">
              <a:off x="1641149" y="4807148"/>
              <a:ext cx="508617" cy="547782"/>
            </a:xfrm>
            <a:custGeom>
              <a:avLst/>
              <a:gdLst>
                <a:gd name="connsiteX0" fmla="*/ 0 w 508617"/>
                <a:gd name="connsiteY0" fmla="*/ 109556 h 547782"/>
                <a:gd name="connsiteX1" fmla="*/ 254309 w 508617"/>
                <a:gd name="connsiteY1" fmla="*/ 109556 h 547782"/>
                <a:gd name="connsiteX2" fmla="*/ 254309 w 508617"/>
                <a:gd name="connsiteY2" fmla="*/ 0 h 547782"/>
                <a:gd name="connsiteX3" fmla="*/ 508617 w 508617"/>
                <a:gd name="connsiteY3" fmla="*/ 273891 h 547782"/>
                <a:gd name="connsiteX4" fmla="*/ 254309 w 508617"/>
                <a:gd name="connsiteY4" fmla="*/ 547782 h 547782"/>
                <a:gd name="connsiteX5" fmla="*/ 254309 w 508617"/>
                <a:gd name="connsiteY5" fmla="*/ 438226 h 547782"/>
                <a:gd name="connsiteX6" fmla="*/ 0 w 508617"/>
                <a:gd name="connsiteY6" fmla="*/ 438226 h 547782"/>
                <a:gd name="connsiteX7" fmla="*/ 0 w 508617"/>
                <a:gd name="connsiteY7" fmla="*/ 109556 h 54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617" h="547782">
                  <a:moveTo>
                    <a:pt x="508617" y="438226"/>
                  </a:moveTo>
                  <a:lnTo>
                    <a:pt x="254308" y="438226"/>
                  </a:lnTo>
                  <a:lnTo>
                    <a:pt x="254308" y="547782"/>
                  </a:lnTo>
                  <a:lnTo>
                    <a:pt x="0" y="273891"/>
                  </a:lnTo>
                  <a:lnTo>
                    <a:pt x="254308" y="0"/>
                  </a:lnTo>
                  <a:lnTo>
                    <a:pt x="254308" y="109556"/>
                  </a:lnTo>
                  <a:lnTo>
                    <a:pt x="508617" y="109556"/>
                  </a:lnTo>
                  <a:lnTo>
                    <a:pt x="508617" y="43822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584" tIns="109555" rIns="0" bIns="109556" numCol="1" spcCol="1270" anchor="ctr" anchorCtr="0">
              <a:noAutofit/>
            </a:bodyPr>
            <a:lstStyle/>
            <a:p>
              <a:pPr lvl="0" algn="ctr" defTabSz="355600">
                <a:spcBef>
                  <a:spcPct val="0"/>
                </a:spcBef>
                <a:spcAft>
                  <a:spcPct val="35000"/>
                </a:spcAft>
              </a:pPr>
              <a:endParaRPr lang="en-US" sz="8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24422" y="2000253"/>
              <a:ext cx="1783400" cy="2908064"/>
            </a:xfrm>
            <a:custGeom>
              <a:avLst/>
              <a:gdLst>
                <a:gd name="connsiteX0" fmla="*/ 0 w 1475507"/>
                <a:gd name="connsiteY0" fmla="*/ 737754 h 1475507"/>
                <a:gd name="connsiteX1" fmla="*/ 737754 w 1475507"/>
                <a:gd name="connsiteY1" fmla="*/ 0 h 1475507"/>
                <a:gd name="connsiteX2" fmla="*/ 1475508 w 1475507"/>
                <a:gd name="connsiteY2" fmla="*/ 737754 h 1475507"/>
                <a:gd name="connsiteX3" fmla="*/ 737754 w 1475507"/>
                <a:gd name="connsiteY3" fmla="*/ 1475508 h 1475507"/>
                <a:gd name="connsiteX4" fmla="*/ 0 w 1475507"/>
                <a:gd name="connsiteY4" fmla="*/ 737754 h 147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507" h="1475507">
                  <a:moveTo>
                    <a:pt x="0" y="737754"/>
                  </a:moveTo>
                  <a:cubicBezTo>
                    <a:pt x="0" y="330304"/>
                    <a:pt x="330304" y="0"/>
                    <a:pt x="737754" y="0"/>
                  </a:cubicBezTo>
                  <a:cubicBezTo>
                    <a:pt x="1145204" y="0"/>
                    <a:pt x="1475508" y="330304"/>
                    <a:pt x="1475508" y="737754"/>
                  </a:cubicBezTo>
                  <a:cubicBezTo>
                    <a:pt x="1475508" y="1145204"/>
                    <a:pt x="1145204" y="1475508"/>
                    <a:pt x="737754" y="1475508"/>
                  </a:cubicBezTo>
                  <a:cubicBezTo>
                    <a:pt x="330304" y="1475508"/>
                    <a:pt x="0" y="1145204"/>
                    <a:pt x="0" y="737754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22433" tIns="222433" rIns="222433" bIns="222433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baseline="0" dirty="0">
                  <a:solidFill>
                    <a:schemeClr val="tx1"/>
                  </a:solidFill>
                </a:rPr>
                <a:t>Cognitive</a:t>
              </a:r>
            </a:p>
            <a:p>
              <a:pPr marL="57150" lvl="1" indent="-57150" algn="ctr" defTabSz="22225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baseline="0" dirty="0"/>
                <a:t>Concentration</a:t>
              </a:r>
            </a:p>
            <a:p>
              <a:pPr marL="57150" lvl="1" indent="-57150" algn="ctr" defTabSz="22225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baseline="0" dirty="0"/>
                <a:t>Memory</a:t>
              </a:r>
            </a:p>
            <a:p>
              <a:pPr marL="57150" lvl="1" indent="-57150" algn="ctr" defTabSz="22225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baseline="0" dirty="0"/>
                <a:t>Slow</a:t>
              </a:r>
            </a:p>
            <a:p>
              <a:pPr marL="57150" lvl="1" indent="-57150" algn="ctr" defTabSz="22225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baseline="0" dirty="0"/>
                <a:t>Foggy</a:t>
              </a:r>
            </a:p>
          </p:txBody>
        </p:sp>
        <p:sp>
          <p:nvSpPr>
            <p:cNvPr id="19" name="Freeform 18"/>
            <p:cNvSpPr/>
            <p:nvPr/>
          </p:nvSpPr>
          <p:spPr>
            <a:xfrm rot="19884027">
              <a:off x="2681163" y="3022562"/>
              <a:ext cx="455339" cy="547782"/>
            </a:xfrm>
            <a:custGeom>
              <a:avLst/>
              <a:gdLst>
                <a:gd name="connsiteX0" fmla="*/ 0 w 455339"/>
                <a:gd name="connsiteY0" fmla="*/ 109556 h 547782"/>
                <a:gd name="connsiteX1" fmla="*/ 227670 w 455339"/>
                <a:gd name="connsiteY1" fmla="*/ 109556 h 547782"/>
                <a:gd name="connsiteX2" fmla="*/ 227670 w 455339"/>
                <a:gd name="connsiteY2" fmla="*/ 0 h 547782"/>
                <a:gd name="connsiteX3" fmla="*/ 455339 w 455339"/>
                <a:gd name="connsiteY3" fmla="*/ 273891 h 547782"/>
                <a:gd name="connsiteX4" fmla="*/ 227670 w 455339"/>
                <a:gd name="connsiteY4" fmla="*/ 547782 h 547782"/>
                <a:gd name="connsiteX5" fmla="*/ 227670 w 455339"/>
                <a:gd name="connsiteY5" fmla="*/ 438226 h 547782"/>
                <a:gd name="connsiteX6" fmla="*/ 0 w 455339"/>
                <a:gd name="connsiteY6" fmla="*/ 438226 h 547782"/>
                <a:gd name="connsiteX7" fmla="*/ 0 w 455339"/>
                <a:gd name="connsiteY7" fmla="*/ 109556 h 54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339" h="547782">
                  <a:moveTo>
                    <a:pt x="0" y="109556"/>
                  </a:moveTo>
                  <a:lnTo>
                    <a:pt x="227670" y="109556"/>
                  </a:lnTo>
                  <a:lnTo>
                    <a:pt x="227670" y="0"/>
                  </a:lnTo>
                  <a:lnTo>
                    <a:pt x="455339" y="273891"/>
                  </a:lnTo>
                  <a:lnTo>
                    <a:pt x="227670" y="547782"/>
                  </a:lnTo>
                  <a:lnTo>
                    <a:pt x="227670" y="438226"/>
                  </a:lnTo>
                  <a:lnTo>
                    <a:pt x="0" y="438226"/>
                  </a:lnTo>
                  <a:lnTo>
                    <a:pt x="0" y="10955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556" rIns="136601" bIns="109555" numCol="1" spcCol="1270" anchor="ctr" anchorCtr="0">
              <a:noAutofit/>
            </a:bodyPr>
            <a:lstStyle/>
            <a:p>
              <a:pPr lvl="0" algn="ctr" defTabSz="355600">
                <a:spcBef>
                  <a:spcPct val="0"/>
                </a:spcBef>
                <a:spcAft>
                  <a:spcPct val="35000"/>
                </a:spcAft>
              </a:pPr>
              <a:endParaRPr lang="en-US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8391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179891"/>
              </p:ext>
            </p:extLst>
          </p:nvPr>
        </p:nvGraphicFramePr>
        <p:xfrm>
          <a:off x="409574" y="1485901"/>
          <a:ext cx="7953376" cy="4230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1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Injury related problem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How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it may affect a person functionally….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Coordination </a:t>
                      </a:r>
                    </a:p>
                    <a:p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Unsteady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gait, poor eye-hand coordination, slow or slurred speech, tremors, paralysis 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5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Visual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Deficits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Staring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or poor eye contact, blurred or double vision, inability to follow an object with their eyes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Additional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Physical Challenges: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Seizures,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deaf or hard of hearing , fatigue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1525" y="484188"/>
            <a:ext cx="7791449" cy="1001712"/>
          </a:xfrm>
        </p:spPr>
        <p:txBody>
          <a:bodyPr/>
          <a:lstStyle/>
          <a:p>
            <a:r>
              <a:rPr lang="en-US" dirty="0"/>
              <a:t>Physical Changes</a:t>
            </a:r>
          </a:p>
        </p:txBody>
      </p:sp>
    </p:spTree>
    <p:extLst>
      <p:ext uri="{BB962C8B-B14F-4D97-AF65-F5344CB8AC3E}">
        <p14:creationId xmlns:p14="http://schemas.microsoft.com/office/powerpoint/2010/main" val="3935933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537598"/>
              </p:ext>
            </p:extLst>
          </p:nvPr>
        </p:nvGraphicFramePr>
        <p:xfrm>
          <a:off x="1028700" y="1268811"/>
          <a:ext cx="7343775" cy="475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Injury related problem</a:t>
                      </a:r>
                    </a:p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How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it may affect a person functionally….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09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Memory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Trouble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following directions, providing requested information, making appointments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6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Processing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(receptive)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Understanding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what being said, reading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16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Processing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(expressive)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Trouble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putting thoughts into words, tip of the tongue syndrome   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097">
                <a:tc rowSpan="2"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Problem solving (related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to f</a:t>
                      </a: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rontal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lobe &amp; temporal tip</a:t>
                      </a:r>
                    </a:p>
                    <a:p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Injury)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Impulsive,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easily frustrated, sexually </a:t>
                      </a:r>
                      <a:r>
                        <a:rPr lang="en-US" sz="1800" baseline="0" dirty="0" err="1">
                          <a:latin typeface="Arial" pitchFamily="34" charset="0"/>
                          <a:cs typeface="Arial" pitchFamily="34" charset="0"/>
                        </a:rPr>
                        <a:t>disinhibited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, verbally/physically combative, interpersonally inflexible, poorly organized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931">
                <a:tc v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36"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3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885825" y="0"/>
            <a:ext cx="7915275" cy="1323975"/>
          </a:xfrm>
        </p:spPr>
        <p:txBody>
          <a:bodyPr>
            <a:normAutofit/>
          </a:bodyPr>
          <a:lstStyle/>
          <a:p>
            <a:r>
              <a:rPr lang="en-US" dirty="0"/>
              <a:t>Changes in Cognitive Skills</a:t>
            </a:r>
          </a:p>
        </p:txBody>
      </p:sp>
    </p:spTree>
    <p:extLst>
      <p:ext uri="{BB962C8B-B14F-4D97-AF65-F5344CB8AC3E}">
        <p14:creationId xmlns:p14="http://schemas.microsoft.com/office/powerpoint/2010/main" val="111714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BIA-NE Vision and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Mission:                                                                            </a:t>
            </a:r>
          </a:p>
          <a:p>
            <a:pPr marL="274320" lvl="1" indent="0">
              <a:buNone/>
            </a:pPr>
            <a:r>
              <a:rPr lang="en-US" sz="2400" dirty="0"/>
              <a:t>To create a better future for all Nebraskans through brain injury prevention, education, advocacy, and support.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2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44263"/>
              </p:ext>
            </p:extLst>
          </p:nvPr>
        </p:nvGraphicFramePr>
        <p:xfrm>
          <a:off x="1014613" y="1455143"/>
          <a:ext cx="6757786" cy="480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9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Injury related problem</a:t>
                      </a:r>
                    </a:p>
                    <a:p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How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it may affect a person functionally….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Depression</a:t>
                      </a:r>
                    </a:p>
                    <a:p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Flat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affect, lack of initiation, sadness,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irritability 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Unawareness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Unable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to take social cues from others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6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Confabulation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“making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up stories”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57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Perservation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Gets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“stuck” on a topic of conversation or physical action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Anxiety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Can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exacerbate other cognitive/behavioral problems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4374" y="209551"/>
            <a:ext cx="7058025" cy="1245592"/>
          </a:xfrm>
        </p:spPr>
        <p:txBody>
          <a:bodyPr/>
          <a:lstStyle/>
          <a:p>
            <a:r>
              <a:rPr lang="en-US" dirty="0"/>
              <a:t>Changes to Personality &amp; Behavior </a:t>
            </a:r>
          </a:p>
        </p:txBody>
      </p:sp>
    </p:spTree>
    <p:extLst>
      <p:ext uri="{BB962C8B-B14F-4D97-AF65-F5344CB8AC3E}">
        <p14:creationId xmlns:p14="http://schemas.microsoft.com/office/powerpoint/2010/main" val="1316072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factors for protracted recovery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70" y="1814107"/>
            <a:ext cx="3036094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14850" y="2163334"/>
            <a:ext cx="13716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LD/ADHD</a:t>
            </a:r>
          </a:p>
        </p:txBody>
      </p:sp>
      <p:sp>
        <p:nvSpPr>
          <p:cNvPr id="6" name="Rectangle 5"/>
          <p:cNvSpPr/>
          <p:nvPr/>
        </p:nvSpPr>
        <p:spPr>
          <a:xfrm>
            <a:off x="6100103" y="2739102"/>
            <a:ext cx="1543050" cy="533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5473652" y="5825998"/>
            <a:ext cx="1200150" cy="718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FEMALE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772025" y="3646063"/>
            <a:ext cx="1628775" cy="14703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PRE-EXISTING DPRESSION OR ANXIETY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3025" y="4629594"/>
            <a:ext cx="3257550" cy="1130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BEHAVIORAL MISMANAGEMNT/ OVEREXERTION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86500" y="1711302"/>
            <a:ext cx="1543050" cy="7187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ENVIROMENTAL STRESSORS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72250" y="3863643"/>
            <a:ext cx="1257300" cy="17751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MORE SEVERE SYMPTOMS IN ACUTE PHASE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7300" y="3450312"/>
            <a:ext cx="1885950" cy="82666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LOC/AMNESIA AT INJURY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8750" y="1946350"/>
            <a:ext cx="1543050" cy="7503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HISTORY OF HEADACHE</a:t>
            </a:r>
          </a:p>
        </p:txBody>
      </p:sp>
    </p:spTree>
    <p:extLst>
      <p:ext uri="{BB962C8B-B14F-4D97-AF65-F5344CB8AC3E}">
        <p14:creationId xmlns:p14="http://schemas.microsoft.com/office/powerpoint/2010/main" val="359984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and TBI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Depression</a:t>
            </a:r>
          </a:p>
          <a:p>
            <a:r>
              <a:rPr lang="en-US" sz="2800" dirty="0"/>
              <a:t>PTSD</a:t>
            </a:r>
          </a:p>
          <a:p>
            <a:r>
              <a:rPr lang="en-US" sz="2800" dirty="0"/>
              <a:t>Anxiety</a:t>
            </a:r>
          </a:p>
          <a:p>
            <a:r>
              <a:rPr lang="en-US" sz="2800" dirty="0"/>
              <a:t>Suicidality</a:t>
            </a:r>
          </a:p>
          <a:p>
            <a:r>
              <a:rPr lang="en-US" sz="2800" dirty="0"/>
              <a:t>Substance/use abuse</a:t>
            </a:r>
          </a:p>
        </p:txBody>
      </p:sp>
    </p:spTree>
    <p:extLst>
      <p:ext uri="{BB962C8B-B14F-4D97-AF65-F5344CB8AC3E}">
        <p14:creationId xmlns:p14="http://schemas.microsoft.com/office/powerpoint/2010/main" val="2911180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individuals with brain injury</a:t>
            </a:r>
          </a:p>
        </p:txBody>
      </p:sp>
    </p:spTree>
    <p:extLst>
      <p:ext uri="{BB962C8B-B14F-4D97-AF65-F5344CB8AC3E}">
        <p14:creationId xmlns:p14="http://schemas.microsoft.com/office/powerpoint/2010/main" val="2529045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Attention, Concentration, &amp;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51279"/>
            <a:ext cx="3657600" cy="3977640"/>
          </a:xfrm>
        </p:spPr>
        <p:txBody>
          <a:bodyPr>
            <a:normAutofit/>
          </a:bodyPr>
          <a:lstStyle/>
          <a:p>
            <a:r>
              <a:rPr lang="en-US" sz="2000" dirty="0"/>
              <a:t>Simplify environment</a:t>
            </a:r>
          </a:p>
          <a:p>
            <a:r>
              <a:rPr lang="en-US" sz="2000" dirty="0"/>
              <a:t>Control noise and light</a:t>
            </a:r>
          </a:p>
          <a:p>
            <a:r>
              <a:rPr lang="en-US" sz="2000" dirty="0"/>
              <a:t>Provide clear visual prompts for environment</a:t>
            </a:r>
          </a:p>
          <a:p>
            <a:r>
              <a:rPr lang="en-US" sz="2000" dirty="0"/>
              <a:t>Provide clear structure and predictable routine</a:t>
            </a:r>
          </a:p>
          <a:p>
            <a:r>
              <a:rPr lang="en-US" sz="2000" dirty="0"/>
              <a:t>Remove any surprising/startling stimuli</a:t>
            </a:r>
          </a:p>
          <a:p>
            <a:r>
              <a:rPr lang="en-US" sz="2000" dirty="0"/>
              <a:t>Check-in for comprehension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Break larger tasks down</a:t>
            </a:r>
          </a:p>
          <a:p>
            <a:pPr lvl="1"/>
            <a:r>
              <a:rPr lang="en-US" sz="1800" dirty="0"/>
              <a:t>Make paperwork as simple as possible</a:t>
            </a:r>
          </a:p>
          <a:p>
            <a:pPr lvl="2"/>
            <a:r>
              <a:rPr lang="en-US" sz="1600" dirty="0"/>
              <a:t>Large font</a:t>
            </a:r>
          </a:p>
          <a:p>
            <a:pPr lvl="2"/>
            <a:r>
              <a:rPr lang="en-US" sz="1600" dirty="0"/>
              <a:t>Soft colored paper</a:t>
            </a:r>
          </a:p>
          <a:p>
            <a:r>
              <a:rPr lang="en-US" sz="2000" dirty="0"/>
              <a:t>Give breaks</a:t>
            </a:r>
          </a:p>
          <a:p>
            <a:r>
              <a:rPr lang="en-US" sz="2000" dirty="0"/>
              <a:t>Give few problems at one time</a:t>
            </a:r>
          </a:p>
          <a:p>
            <a:r>
              <a:rPr lang="en-US" sz="2000" dirty="0"/>
              <a:t>Shorten instructions</a:t>
            </a:r>
          </a:p>
          <a:p>
            <a:r>
              <a:rPr lang="en-US" sz="2000" dirty="0"/>
              <a:t>Provide quiet room to complete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44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Assist in completing paperwork</a:t>
            </a:r>
          </a:p>
          <a:p>
            <a:r>
              <a:rPr lang="en-US" sz="2400" dirty="0"/>
              <a:t>Sunglasses inside</a:t>
            </a:r>
          </a:p>
          <a:p>
            <a:r>
              <a:rPr lang="en-US" sz="2400" dirty="0"/>
              <a:t>Provide soft lighting and a quiet place for relaxation</a:t>
            </a:r>
          </a:p>
          <a:p>
            <a:r>
              <a:rPr lang="en-US" sz="2400" dirty="0"/>
              <a:t>Assist with computer usage</a:t>
            </a:r>
          </a:p>
        </p:txBody>
      </p:sp>
    </p:spTree>
    <p:extLst>
      <p:ext uri="{BB962C8B-B14F-4D97-AF65-F5344CB8AC3E}">
        <p14:creationId xmlns:p14="http://schemas.microsoft.com/office/powerpoint/2010/main" val="647207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adjustments for Learning and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Write things down</a:t>
            </a:r>
          </a:p>
          <a:p>
            <a:pPr lvl="1"/>
            <a:r>
              <a:rPr lang="en-US" dirty="0"/>
              <a:t>Provide way for individuals to record information</a:t>
            </a:r>
          </a:p>
          <a:p>
            <a:r>
              <a:rPr lang="en-US" sz="1800" dirty="0"/>
              <a:t>Provide memory supports in the environment</a:t>
            </a:r>
          </a:p>
          <a:p>
            <a:pPr lvl="1"/>
            <a:r>
              <a:rPr lang="en-US" dirty="0"/>
              <a:t>Written and posted schedule/instructions; label cabinets/drawers/rooms</a:t>
            </a:r>
          </a:p>
          <a:p>
            <a:r>
              <a:rPr lang="en-US" sz="1800" dirty="0"/>
              <a:t>Shorten instructions</a:t>
            </a:r>
          </a:p>
          <a:p>
            <a:pPr lvl="1"/>
            <a:r>
              <a:rPr lang="en-US" dirty="0"/>
              <a:t>Present in with words and pictures</a:t>
            </a:r>
          </a:p>
          <a:p>
            <a:r>
              <a:rPr lang="en-US" sz="1800" dirty="0"/>
              <a:t>Model tasks</a:t>
            </a:r>
          </a:p>
          <a:p>
            <a:r>
              <a:rPr lang="en-US" sz="1800" dirty="0"/>
              <a:t>Checklists for chores/tasks</a:t>
            </a:r>
          </a:p>
          <a:p>
            <a:r>
              <a:rPr lang="en-US" sz="1800" dirty="0"/>
              <a:t>Check in for comprehension</a:t>
            </a:r>
          </a:p>
        </p:txBody>
      </p:sp>
    </p:spTree>
    <p:extLst>
      <p:ext uri="{BB962C8B-B14F-4D97-AF65-F5344CB8AC3E}">
        <p14:creationId xmlns:p14="http://schemas.microsoft.com/office/powerpoint/2010/main" val="3026607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adjustments for Processing Speed &amp; Fluency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Complete paperwork in quiet, distraction-free room</a:t>
            </a:r>
          </a:p>
          <a:p>
            <a:r>
              <a:rPr lang="en-US" sz="2400" dirty="0"/>
              <a:t>Don’t put on the spot</a:t>
            </a:r>
          </a:p>
          <a:p>
            <a:r>
              <a:rPr lang="en-US" sz="2400" dirty="0"/>
              <a:t>Provide cues for time sensitive tasks</a:t>
            </a:r>
          </a:p>
          <a:p>
            <a:r>
              <a:rPr lang="en-US" sz="2400" dirty="0"/>
              <a:t>Create an environment that is conducive to asking for help and acknowledging any cognitive or emotional difficulties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6250" y="1828801"/>
            <a:ext cx="672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60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Emotional/interpersonal difficulty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Communication should be direct, not subtle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Nonjudgement, noncritical, supportive feedback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Remain calm to reduce others’ agitation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Recognition that self-awareness and/or awareness of deficits may be low or nonexistent</a:t>
            </a:r>
          </a:p>
        </p:txBody>
      </p:sp>
    </p:spTree>
    <p:extLst>
      <p:ext uri="{BB962C8B-B14F-4D97-AF65-F5344CB8AC3E}">
        <p14:creationId xmlns:p14="http://schemas.microsoft.com/office/powerpoint/2010/main" val="699754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411" y="199407"/>
            <a:ext cx="7772400" cy="1353168"/>
          </a:xfrm>
        </p:spPr>
        <p:txBody>
          <a:bodyPr>
            <a:normAutofit/>
          </a:bodyPr>
          <a:lstStyle/>
          <a:p>
            <a:r>
              <a:rPr lang="en-US" dirty="0"/>
              <a:t>Brain injury management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482820"/>
              </p:ext>
            </p:extLst>
          </p:nvPr>
        </p:nvGraphicFramePr>
        <p:xfrm>
          <a:off x="893603" y="1201638"/>
          <a:ext cx="7145497" cy="466498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3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Profession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11" marR="9811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Expertise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11" marR="9811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PCP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11" marR="9811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health history; basic medicine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11" marR="9811" marT="127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Neuropsychologist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11" marR="9811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cognitive function; brain/behavior relationship, behavioral</a:t>
                      </a:r>
                      <a:r>
                        <a:rPr lang="en-US" sz="1800" u="none" strike="noStrike" baseline="0" dirty="0">
                          <a:effectLst/>
                        </a:rPr>
                        <a:t> treatment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11" marR="9811" marT="127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Physical Therapist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11" marR="9811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“below the waist"; motor systems; balance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11" marR="9811" marT="127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Occupational Therapist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11" marR="9811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"above the waist" adaptive behavior; functional assessment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11" marR="9811" marT="127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13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Speech</a:t>
                      </a:r>
                      <a:r>
                        <a:rPr lang="en-US" sz="1800" u="none" strike="noStrike" baseline="0" dirty="0">
                          <a:effectLst/>
                          <a:latin typeface="+mn-lt"/>
                        </a:rPr>
                        <a:t>- L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anguage Pathologist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11" marR="9811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speech and language assessment; language rehab including cognition related to language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11" marR="9811" marT="1270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Audiologist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11" marR="9811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vestibular system; auditory inputs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11" marR="9811" marT="1270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9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Psychologist</a:t>
                      </a:r>
                    </a:p>
                  </a:txBody>
                  <a:tcPr marL="9811" marR="9811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Therapy,</a:t>
                      </a:r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sleep hygiene, anxiety management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811" marR="9811" marT="1270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9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Neurologist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11" marR="9811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brain structure and function; diagnose disease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11" marR="9811" marT="1270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66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Injury 101</a:t>
            </a:r>
          </a:p>
        </p:txBody>
      </p:sp>
    </p:spTree>
    <p:extLst>
      <p:ext uri="{BB962C8B-B14F-4D97-AF65-F5344CB8AC3E}">
        <p14:creationId xmlns:p14="http://schemas.microsoft.com/office/powerpoint/2010/main" val="2920446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for brain injury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55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HELPS screening tool can:</a:t>
            </a:r>
          </a:p>
          <a:p>
            <a:pPr lvl="1"/>
            <a:r>
              <a:rPr lang="en-US" dirty="0"/>
              <a:t>Assist you in identifying an individual who may have a brain injury and additional support </a:t>
            </a:r>
          </a:p>
          <a:p>
            <a:pPr lvl="1"/>
            <a:r>
              <a:rPr lang="en-US" dirty="0"/>
              <a:t>Be used as a script as you talk to someone about the possibility of a brain injury and learning if they need an accommodation, adaptation, or modification during their stay with us.  </a:t>
            </a:r>
          </a:p>
          <a:p>
            <a:r>
              <a:rPr lang="en-US" dirty="0"/>
              <a:t>The HELPS screening tool </a:t>
            </a:r>
            <a:r>
              <a:rPr lang="en-US" i="1" dirty="0"/>
              <a:t>is not a medical evaluation and does not provide a diagnosis</a:t>
            </a:r>
            <a:r>
              <a:rPr lang="en-US" dirty="0"/>
              <a:t>. Any individuals identified should seek professional medical advice for any concern.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HELPS Brain Injury Screening Tool and Follow-up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63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82067"/>
            <a:ext cx="6858000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H</a:t>
            </a:r>
            <a:r>
              <a:rPr lang="en-US" sz="1200" b="1" dirty="0">
                <a:solidFill>
                  <a:srgbClr val="000000"/>
                </a:solidFill>
              </a:rPr>
              <a:t>- </a:t>
            </a:r>
            <a:r>
              <a:rPr lang="en-US" sz="1400" b="1" dirty="0">
                <a:solidFill>
                  <a:srgbClr val="000000"/>
                </a:solidFill>
              </a:rPr>
              <a:t>Have you ever had a hit to your head or been strangled or choked? </a:t>
            </a:r>
            <a:r>
              <a:rPr lang="en-US" sz="1400" dirty="0">
                <a:solidFill>
                  <a:srgbClr val="000000"/>
                </a:solidFill>
              </a:rPr>
              <a:t>		</a:t>
            </a:r>
          </a:p>
          <a:p>
            <a:r>
              <a:rPr lang="en-US" sz="1400" dirty="0">
                <a:solidFill>
                  <a:srgbClr val="000000"/>
                </a:solidFill>
              </a:rPr>
              <a:t>	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If </a:t>
            </a:r>
            <a:r>
              <a:rPr lang="en-US" sz="1400" b="1" dirty="0">
                <a:solidFill>
                  <a:srgbClr val="000000"/>
                </a:solidFill>
              </a:rPr>
              <a:t>yes</a:t>
            </a:r>
            <a:r>
              <a:rPr lang="en-US" sz="1400" dirty="0">
                <a:solidFill>
                  <a:srgbClr val="000000"/>
                </a:solidFill>
              </a:rPr>
              <a:t>, when was your head hit or when were you </a:t>
            </a:r>
            <a:r>
              <a:rPr lang="en-US" sz="1400" b="1" dirty="0">
                <a:solidFill>
                  <a:srgbClr val="000000"/>
                </a:solidFill>
              </a:rPr>
              <a:t>strangled or choked</a:t>
            </a:r>
            <a:r>
              <a:rPr lang="en-US" sz="1400" dirty="0">
                <a:solidFill>
                  <a:srgbClr val="000000"/>
                </a:solidFill>
              </a:rPr>
              <a:t>? Was it: (check all that apply)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Within the year?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1- 2 years ago?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3-4 years ago?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Longer than 4 years ago?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As a child?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Please describe how it happened. Did it happen: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Playing sports?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Riding a bike?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Were you wearing a helmet?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From a fall?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From an assault or fight?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Were you pushed, punched, shaken, or strangled?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In a car accident?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Did you receive whiplash or have a violent shaking of your head or neck?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From almost drowning?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b="1" dirty="0"/>
              <a:t>Did you experience lack of oxygen for a significant amount of time?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Given the questions above, how many times had your head been hit or you were strangled?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1-3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4-6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More than 6</a:t>
            </a:r>
          </a:p>
        </p:txBody>
      </p:sp>
    </p:spTree>
    <p:extLst>
      <p:ext uri="{BB962C8B-B14F-4D97-AF65-F5344CB8AC3E}">
        <p14:creationId xmlns:p14="http://schemas.microsoft.com/office/powerpoint/2010/main" val="722252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320732"/>
            <a:ext cx="6858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E</a:t>
            </a:r>
            <a:r>
              <a:rPr lang="en-US" sz="1600" b="1" dirty="0">
                <a:solidFill>
                  <a:srgbClr val="000000"/>
                </a:solidFill>
              </a:rPr>
              <a:t>- Were you ever seen in the emergency room, hospital, or by a doctor because of a hit to your head or because of strangulation or choking? 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	</a:t>
            </a:r>
          </a:p>
          <a:p>
            <a:r>
              <a:rPr lang="en-US" sz="1600" dirty="0">
                <a:solidFill>
                  <a:srgbClr val="000000"/>
                </a:solidFill>
              </a:rPr>
              <a:t>If </a:t>
            </a:r>
            <a:r>
              <a:rPr lang="en-US" sz="1600" b="1" dirty="0">
                <a:solidFill>
                  <a:srgbClr val="000000"/>
                </a:solidFill>
              </a:rPr>
              <a:t>yes</a:t>
            </a:r>
            <a:r>
              <a:rPr lang="en-US" sz="1600" dirty="0">
                <a:solidFill>
                  <a:srgbClr val="000000"/>
                </a:solidFill>
              </a:rPr>
              <a:t>, were you seen by a: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Doctor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Nurse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Other medical professional 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Were you given follow-up recommendations?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Yes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No 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Did you follow the recommendations?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Yes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No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007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628508"/>
            <a:ext cx="6858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L</a:t>
            </a:r>
            <a:r>
              <a:rPr lang="en-US" sz="1600" b="1" dirty="0">
                <a:solidFill>
                  <a:srgbClr val="000000"/>
                </a:solidFill>
              </a:rPr>
              <a:t>- Did you ever lose consciousness or experience a period of being dazed and confused because of a hit to the head or due to strangulation or choking? </a:t>
            </a:r>
            <a:r>
              <a:rPr lang="en-US" sz="1600" dirty="0">
                <a:solidFill>
                  <a:srgbClr val="000000"/>
                </a:solidFill>
              </a:rPr>
              <a:t>	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If</a:t>
            </a:r>
            <a:r>
              <a:rPr lang="en-US" sz="1600" b="1" dirty="0">
                <a:solidFill>
                  <a:srgbClr val="000000"/>
                </a:solidFill>
              </a:rPr>
              <a:t> yes</a:t>
            </a:r>
            <a:r>
              <a:rPr lang="en-US" sz="1600" dirty="0">
                <a:solidFill>
                  <a:srgbClr val="000000"/>
                </a:solidFill>
              </a:rPr>
              <a:t>, for how long did you feel dazed or confused: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Hours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Days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Months 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How many times have you felt this way: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1-3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4-6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More than 6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3822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05232"/>
            <a:ext cx="6858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P</a:t>
            </a:r>
            <a:r>
              <a:rPr lang="en-US" sz="1400" b="1" dirty="0">
                <a:solidFill>
                  <a:srgbClr val="000000"/>
                </a:solidFill>
              </a:rPr>
              <a:t>-Do you experience any of these problems in your daily life because of a hit your head or due to strangulation or choking? </a:t>
            </a:r>
            <a:r>
              <a:rPr lang="en-US" sz="1400" dirty="0">
                <a:solidFill>
                  <a:srgbClr val="000000"/>
                </a:solidFill>
              </a:rPr>
              <a:t>	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If </a:t>
            </a:r>
            <a:r>
              <a:rPr lang="en-US" sz="1400" b="1" dirty="0">
                <a:solidFill>
                  <a:srgbClr val="000000"/>
                </a:solidFill>
              </a:rPr>
              <a:t>yes</a:t>
            </a:r>
            <a:r>
              <a:rPr lang="en-US" sz="1400" dirty="0">
                <a:solidFill>
                  <a:srgbClr val="000000"/>
                </a:solidFill>
              </a:rPr>
              <a:t>, since the injury, have you experienced or are you experiencing: (mark all that apply)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Headaches?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Dizziness?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Nausea?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Sensitivity to light?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Blurred or double vision?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Numbness or weakness in any of your limbs?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Insomnia, difficulty sleeping, or changes in your sleeping patterns?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Feeling irritable or impatient?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Feeling anxiety or depression?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Confusion?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Difficulty remembering?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Difficulty concentrating or focusing?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Challenges with going back to school or work and performing the tasks you used to? 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Do you think any of the problems are related to a head injury?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Yes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No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Uncertain </a:t>
            </a:r>
          </a:p>
        </p:txBody>
      </p:sp>
    </p:spTree>
    <p:extLst>
      <p:ext uri="{BB962C8B-B14F-4D97-AF65-F5344CB8AC3E}">
        <p14:creationId xmlns:p14="http://schemas.microsoft.com/office/powerpoint/2010/main" val="3699574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Research </a:t>
            </a:r>
          </a:p>
          <a:p>
            <a:r>
              <a:rPr lang="en-US" sz="3600" dirty="0"/>
              <a:t>Awareness </a:t>
            </a:r>
          </a:p>
          <a:p>
            <a:r>
              <a:rPr lang="en-US" sz="3600" dirty="0"/>
              <a:t>Outreach</a:t>
            </a:r>
          </a:p>
          <a:p>
            <a:r>
              <a:rPr lang="en-US" sz="3600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284019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02386" y="4389119"/>
            <a:ext cx="5918454" cy="16845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Peggy Reisher, MSW</a:t>
            </a:r>
          </a:p>
          <a:p>
            <a:pPr>
              <a:lnSpc>
                <a:spcPct val="100000"/>
              </a:lnSpc>
            </a:pPr>
            <a:r>
              <a:rPr lang="en-US" dirty="0"/>
              <a:t>Executive Director</a:t>
            </a:r>
          </a:p>
          <a:p>
            <a:pPr>
              <a:lnSpc>
                <a:spcPct val="100000"/>
              </a:lnSpc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peggy@biane.org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402-890-0606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1235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brain injury?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4" y="2060576"/>
            <a:ext cx="4065239" cy="4195763"/>
          </a:xfrm>
        </p:spPr>
        <p:txBody>
          <a:bodyPr>
            <a:noAutofit/>
          </a:bodyPr>
          <a:lstStyle/>
          <a:p>
            <a:r>
              <a:rPr lang="en-US" sz="1800" b="1" dirty="0"/>
              <a:t>Traumatic Brain Injury (TBI)</a:t>
            </a:r>
            <a:br>
              <a:rPr lang="en-US" sz="1800" b="1" dirty="0"/>
            </a:br>
            <a:r>
              <a:rPr lang="en-US" sz="1800" i="1" dirty="0"/>
              <a:t>An alteration in brain function, or other evidence of brain pathology, caused by an external force</a:t>
            </a:r>
            <a:endParaRPr lang="en-US" sz="1800" dirty="0"/>
          </a:p>
          <a:p>
            <a:r>
              <a:rPr lang="en-US" sz="1800" b="1" dirty="0"/>
              <a:t>Acquired Brain Injury</a:t>
            </a:r>
            <a:br>
              <a:rPr lang="en-US" sz="1800" b="1" dirty="0"/>
            </a:br>
            <a:r>
              <a:rPr lang="en-US" sz="1800" i="1" dirty="0"/>
              <a:t>An injury to the brain, which is not hereditary, congenital, degenerative, or induced by birth trauma- an injury to the brain that has occurred after birth</a:t>
            </a:r>
            <a:r>
              <a:rPr lang="en-US" sz="1800" dirty="0"/>
              <a:t> </a:t>
            </a:r>
          </a:p>
          <a:p>
            <a:pPr lvl="1"/>
            <a:r>
              <a:rPr lang="en-US" dirty="0"/>
              <a:t>www.biausa.org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114300" indent="0" algn="ctr">
              <a:buNone/>
            </a:pPr>
            <a:br>
              <a:rPr lang="en-US" sz="3200" dirty="0"/>
            </a:br>
            <a:endParaRPr lang="en-US" sz="2800" b="1" dirty="0"/>
          </a:p>
        </p:txBody>
      </p:sp>
      <p:pic>
        <p:nvPicPr>
          <p:cNvPr id="1026" name="Picture 2" descr="C:\Users\khiggins\AppData\Local\Microsoft\Windows\Temporary Internet Files\Content.IE5\9NIBBO3X\Brain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73" y="1965960"/>
            <a:ext cx="220254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5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Comparisons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3" y="2120900"/>
            <a:ext cx="6206834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21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Brain injury Stats for Children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TBI is the leading cause of death and disability in children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More than half of TBI’s occur before age 25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On Average 475,000 TBI’s per year are experienced by American Children</a:t>
            </a:r>
          </a:p>
          <a:p>
            <a:pPr>
              <a:defRPr/>
            </a:pPr>
            <a:r>
              <a:rPr lang="en-US" dirty="0"/>
              <a:t>Work in Denver identified 40% of those referred to special education had TBI.</a:t>
            </a:r>
          </a:p>
          <a:p>
            <a:pPr>
              <a:defRPr/>
            </a:pPr>
            <a:r>
              <a:rPr lang="en-US" dirty="0"/>
              <a:t>Very few children with TBI are currently identified in schools, only 5% of children are predicted.  </a:t>
            </a:r>
          </a:p>
        </p:txBody>
      </p:sp>
    </p:spTree>
    <p:extLst>
      <p:ext uri="{BB962C8B-B14F-4D97-AF65-F5344CB8AC3E}">
        <p14:creationId xmlns:p14="http://schemas.microsoft.com/office/powerpoint/2010/main" val="324476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are they not identified?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Concussions go unnoticed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When noticed, lack follow up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Parents, teachers, and medical professionals fail to see the link between the blow to the head subsequent problems at school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School personnel are not adequately trained to identify or assess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It is confused with LD or ADHD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5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TBI and Criminality in Juvenile Offenders- </a:t>
            </a:r>
            <a:r>
              <a:rPr lang="en-US" sz="2000" dirty="0"/>
              <a:t>Journal of Head Trauma Rehabilitation, 2017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Studies indicate the overall rate of TBI’s in the juvenile justice population is high. Studies vary from 32% to 72%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Despite high rates of TBI, most facilities don’t screen therefore injured offenders go undiagnosed, unrecognized, and untreated.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Most common causes are 1) Assault, 2) Falls, 3) Sports related injuries, 4) MV crashes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Adolescents with a TBI:</a:t>
            </a:r>
          </a:p>
          <a:p>
            <a:pPr lvl="1">
              <a:defRPr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Commit more criminal offenses</a:t>
            </a:r>
          </a:p>
          <a:p>
            <a:pPr lvl="1">
              <a:defRPr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Higher rates of conduct disorder and substance abuse</a:t>
            </a:r>
          </a:p>
          <a:p>
            <a:pPr>
              <a:defRPr/>
            </a:pPr>
            <a:r>
              <a:rPr lang="en-US" dirty="0">
                <a:latin typeface="Bookman Old Style" panose="02050604050505020204" pitchFamily="18" charset="0"/>
                <a:cs typeface="Arial" panose="020B0604020202020204" pitchFamily="34" charset="0"/>
              </a:rPr>
              <a:t>No specialized treatment was provided for the TBI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9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Brain Injury &amp; Violence</a:t>
            </a:r>
            <a:br>
              <a:rPr lang="en-US" altLang="en-US" dirty="0"/>
            </a:br>
            <a:r>
              <a:rPr lang="en-US" altLang="en-US" dirty="0"/>
              <a:t>Domestic Violence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2016 project done by BIA-NE</a:t>
            </a:r>
          </a:p>
          <a:p>
            <a:pPr lvl="1"/>
            <a:r>
              <a:rPr lang="en-US" altLang="en-US" sz="2000" dirty="0"/>
              <a:t>60% of those screen, screened positive for brain injury</a:t>
            </a:r>
          </a:p>
          <a:p>
            <a:pPr lvl="1"/>
            <a:r>
              <a:rPr lang="en-US" altLang="en-US" sz="2000" dirty="0"/>
              <a:t>40% was hit or strangled 1-3 times</a:t>
            </a:r>
          </a:p>
          <a:p>
            <a:pPr lvl="1"/>
            <a:r>
              <a:rPr lang="en-US" altLang="en-US" sz="2000" dirty="0"/>
              <a:t>42% was hit or strangled 6 or more times</a:t>
            </a:r>
          </a:p>
          <a:p>
            <a:r>
              <a:rPr lang="en-US" altLang="en-US" sz="2400" dirty="0"/>
              <a:t>What about their children? </a:t>
            </a:r>
          </a:p>
          <a:p>
            <a:r>
              <a:rPr lang="en-US" altLang="en-US" sz="2400" dirty="0"/>
              <a:t>Studies have suggested the perpetrators are also likely to have a history of TBI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91099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8924</TotalTime>
  <Words>1451</Words>
  <Application>Microsoft Office PowerPoint</Application>
  <PresentationFormat>On-screen Show (4:3)</PresentationFormat>
  <Paragraphs>358</Paragraphs>
  <Slides>37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Bookman Old Style</vt:lpstr>
      <vt:lpstr>Calibri</vt:lpstr>
      <vt:lpstr>Calibri Light</vt:lpstr>
      <vt:lpstr>Century Gothic</vt:lpstr>
      <vt:lpstr>Times New Roman</vt:lpstr>
      <vt:lpstr>Wingdings</vt:lpstr>
      <vt:lpstr>Custom Design</vt:lpstr>
      <vt:lpstr>Wood Type</vt:lpstr>
      <vt:lpstr>Recognizing and Understanding  Brain Injury  </vt:lpstr>
      <vt:lpstr>BIA-NE Vision and Mission</vt:lpstr>
      <vt:lpstr>Brain Injury 101</vt:lpstr>
      <vt:lpstr>What is a brain injury?</vt:lpstr>
      <vt:lpstr>Interesting Comparisons</vt:lpstr>
      <vt:lpstr>Brain injury Stats for Children</vt:lpstr>
      <vt:lpstr>Why are they not identified?</vt:lpstr>
      <vt:lpstr>TBI and Criminality in Juvenile Offenders- Journal of Head Trauma Rehabilitation, 2017</vt:lpstr>
      <vt:lpstr>Brain Injury &amp; Violence Domestic Violence</vt:lpstr>
      <vt:lpstr>Why does this matter?</vt:lpstr>
      <vt:lpstr>What This Might Look Like</vt:lpstr>
      <vt:lpstr>The skull</vt:lpstr>
      <vt:lpstr>Oxygen deprivation</vt:lpstr>
      <vt:lpstr>Generalized Core Functions by Lobe</vt:lpstr>
      <vt:lpstr>PTA and LOC</vt:lpstr>
      <vt:lpstr>Recovery course for mild TBI</vt:lpstr>
      <vt:lpstr>Symptom Clusters</vt:lpstr>
      <vt:lpstr>Physical Changes</vt:lpstr>
      <vt:lpstr>Changes in Cognitive Skills</vt:lpstr>
      <vt:lpstr>Changes to Personality &amp; Behavior </vt:lpstr>
      <vt:lpstr>Risk factors for protracted recovery</vt:lpstr>
      <vt:lpstr>Mental Health and TBI</vt:lpstr>
      <vt:lpstr>Supporting individuals with brain injury</vt:lpstr>
      <vt:lpstr>Attention, Concentration, &amp; Focus</vt:lpstr>
      <vt:lpstr>Visual Processing</vt:lpstr>
      <vt:lpstr>Some adjustments for Learning and Memory</vt:lpstr>
      <vt:lpstr>Some adjustments for Processing Speed &amp; Fluency</vt:lpstr>
      <vt:lpstr>Emotional/interpersonal difficulty</vt:lpstr>
      <vt:lpstr>Brain injury management</vt:lpstr>
      <vt:lpstr>Screening for brain injury</vt:lpstr>
      <vt:lpstr>HELPS Brain Injury Screening Tool and Follow-up Questions</vt:lpstr>
      <vt:lpstr>PowerPoint Presentation</vt:lpstr>
      <vt:lpstr>PowerPoint Presentation</vt:lpstr>
      <vt:lpstr>PowerPoint Presentation</vt:lpstr>
      <vt:lpstr>PowerPoint Presentation</vt:lpstr>
      <vt:lpstr>Where do we go from here?</vt:lpstr>
      <vt:lpstr>Thank you!</vt:lpstr>
    </vt:vector>
  </TitlesOfParts>
  <Company>NDE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Traumatic Brain Injury Act of 2013</dc:title>
  <dc:creator>VocRehab Services</dc:creator>
  <cp:lastModifiedBy>Jodi Richey</cp:lastModifiedBy>
  <cp:revision>572</cp:revision>
  <cp:lastPrinted>2018-02-20T04:44:47Z</cp:lastPrinted>
  <dcterms:created xsi:type="dcterms:W3CDTF">2013-03-29T19:49:19Z</dcterms:created>
  <dcterms:modified xsi:type="dcterms:W3CDTF">2018-04-04T13:37:32Z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arkAsFinal">
    <vt:bool>true</vt:bool>
  </property>
</Properties>
</file>