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ppt/tags/tag30.xml" ContentType="application/vnd.openxmlformats-officedocument.presentationml.tags+xml"/>
  <Override PartName="/ppt/notesSlides/notesSlide28.xml" ContentType="application/vnd.openxmlformats-officedocument.presentationml.notesSlide+xml"/>
  <Override PartName="/ppt/tags/tag31.xml" ContentType="application/vnd.openxmlformats-officedocument.presentationml.tags+xml"/>
  <Override PartName="/ppt/notesSlides/notesSlide29.xml" ContentType="application/vnd.openxmlformats-officedocument.presentationml.notesSlide+xml"/>
  <Override PartName="/ppt/tags/tag32.xml" ContentType="application/vnd.openxmlformats-officedocument.presentationml.tags+xml"/>
  <Override PartName="/ppt/notesSlides/notesSlide30.xml" ContentType="application/vnd.openxmlformats-officedocument.presentationml.notesSlide+xml"/>
  <Override PartName="/ppt/tags/tag33.xml" ContentType="application/vnd.openxmlformats-officedocument.presentationml.tags+xml"/>
  <Override PartName="/ppt/notesSlides/notesSlide31.xml" ContentType="application/vnd.openxmlformats-officedocument.presentationml.notesSlide+xml"/>
  <Override PartName="/ppt/tags/tag34.xml" ContentType="application/vnd.openxmlformats-officedocument.presentationml.tags+xml"/>
  <Override PartName="/ppt/notesSlides/notesSlide32.xml" ContentType="application/vnd.openxmlformats-officedocument.presentationml.notesSlide+xml"/>
  <Override PartName="/ppt/tags/tag35.xml" ContentType="application/vnd.openxmlformats-officedocument.presentationml.tags+xml"/>
  <Override PartName="/ppt/notesSlides/notesSlide33.xml" ContentType="application/vnd.openxmlformats-officedocument.presentationml.notesSlide+xml"/>
  <Override PartName="/ppt/tags/tag36.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39"/>
  </p:notesMasterIdLst>
  <p:handoutMasterIdLst>
    <p:handoutMasterId r:id="rId40"/>
  </p:handoutMasterIdLst>
  <p:sldIdLst>
    <p:sldId id="256" r:id="rId2"/>
    <p:sldId id="257" r:id="rId3"/>
    <p:sldId id="307" r:id="rId4"/>
    <p:sldId id="259" r:id="rId5"/>
    <p:sldId id="276" r:id="rId6"/>
    <p:sldId id="313" r:id="rId7"/>
    <p:sldId id="277" r:id="rId8"/>
    <p:sldId id="278" r:id="rId9"/>
    <p:sldId id="279" r:id="rId10"/>
    <p:sldId id="302" r:id="rId11"/>
    <p:sldId id="303" r:id="rId12"/>
    <p:sldId id="280" r:id="rId13"/>
    <p:sldId id="281" r:id="rId14"/>
    <p:sldId id="282" r:id="rId15"/>
    <p:sldId id="283" r:id="rId16"/>
    <p:sldId id="284" r:id="rId17"/>
    <p:sldId id="285" r:id="rId18"/>
    <p:sldId id="286" r:id="rId19"/>
    <p:sldId id="287" r:id="rId20"/>
    <p:sldId id="275" r:id="rId21"/>
    <p:sldId id="288" r:id="rId22"/>
    <p:sldId id="289" r:id="rId23"/>
    <p:sldId id="265" r:id="rId24"/>
    <p:sldId id="258" r:id="rId25"/>
    <p:sldId id="297" r:id="rId26"/>
    <p:sldId id="298" r:id="rId27"/>
    <p:sldId id="299" r:id="rId28"/>
    <p:sldId id="300" r:id="rId29"/>
    <p:sldId id="266" r:id="rId30"/>
    <p:sldId id="315" r:id="rId31"/>
    <p:sldId id="261" r:id="rId32"/>
    <p:sldId id="272" r:id="rId33"/>
    <p:sldId id="262" r:id="rId34"/>
    <p:sldId id="301" r:id="rId35"/>
    <p:sldId id="274" r:id="rId36"/>
    <p:sldId id="290" r:id="rId37"/>
    <p:sldId id="311" r:id="rId38"/>
  </p:sldIdLst>
  <p:sldSz cx="12192000" cy="6858000"/>
  <p:notesSz cx="6858000" cy="92964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C5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15" autoAdjust="0"/>
    <p:restoredTop sz="56512" autoAdjust="0"/>
  </p:normalViewPr>
  <p:slideViewPr>
    <p:cSldViewPr snapToGrid="0">
      <p:cViewPr varScale="1">
        <p:scale>
          <a:sx n="64" d="100"/>
          <a:sy n="64" d="100"/>
        </p:scale>
        <p:origin x="18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D9EC8298-D1CB-4757-9738-51EB5094407F}" type="datetimeFigureOut">
              <a:rPr lang="en-US" smtClean="0"/>
              <a:t>4/4/2018</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A365250B-BA25-453B-86E1-2E59D0CA2455}" type="slidenum">
              <a:rPr lang="en-US" smtClean="0"/>
              <a:t>‹#›</a:t>
            </a:fld>
            <a:endParaRPr lang="en-US"/>
          </a:p>
        </p:txBody>
      </p:sp>
    </p:spTree>
    <p:extLst>
      <p:ext uri="{BB962C8B-B14F-4D97-AF65-F5344CB8AC3E}">
        <p14:creationId xmlns:p14="http://schemas.microsoft.com/office/powerpoint/2010/main" val="26809549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8FC96349-CE68-4D07-83A2-3A1A0B76012F}" type="datetimeFigureOut">
              <a:rPr lang="en-US" smtClean="0"/>
              <a:t>4/4/2018</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ED93AB1C-F9BE-460D-8274-C9753389DF5E}" type="slidenum">
              <a:rPr lang="en-US" smtClean="0"/>
              <a:t>‹#›</a:t>
            </a:fld>
            <a:endParaRPr lang="en-US"/>
          </a:p>
        </p:txBody>
      </p:sp>
    </p:spTree>
    <p:extLst>
      <p:ext uri="{BB962C8B-B14F-4D97-AF65-F5344CB8AC3E}">
        <p14:creationId xmlns:p14="http://schemas.microsoft.com/office/powerpoint/2010/main" val="495055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include a</a:t>
            </a:r>
            <a:r>
              <a:rPr lang="en-US" baseline="0" dirty="0"/>
              <a:t> printed copy of the Juvenile Services Guide Book (careful of printing because alternating between portrait and landscape)</a:t>
            </a:r>
          </a:p>
          <a:p>
            <a:r>
              <a:rPr lang="en-US" baseline="0" dirty="0"/>
              <a:t>Lindsey to develop a participant workbook</a:t>
            </a:r>
          </a:p>
          <a:p>
            <a:r>
              <a:rPr lang="en-US" baseline="0" dirty="0"/>
              <a:t>Folders?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ED93AB1C-F9BE-460D-8274-C9753389DF5E}" type="slidenum">
              <a:rPr lang="en-US" smtClean="0"/>
              <a:t>1</a:t>
            </a:fld>
            <a:endParaRPr lang="en-US"/>
          </a:p>
        </p:txBody>
      </p:sp>
    </p:spTree>
    <p:extLst>
      <p:ext uri="{BB962C8B-B14F-4D97-AF65-F5344CB8AC3E}">
        <p14:creationId xmlns:p14="http://schemas.microsoft.com/office/powerpoint/2010/main" val="264475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b="0" dirty="0"/>
              <a:t>If</a:t>
            </a:r>
            <a:r>
              <a:rPr lang="en-US" b="0" baseline="0" dirty="0"/>
              <a:t> we look at the service description for a co-occurring evaluation you see in </a:t>
            </a:r>
            <a:r>
              <a:rPr lang="en-US" b="1" baseline="0" dirty="0"/>
              <a:t>green i</a:t>
            </a:r>
            <a:r>
              <a:rPr lang="en-US" b="0" baseline="0" dirty="0"/>
              <a:t>t describes what the service is and then in purple it shows what the expected </a:t>
            </a:r>
            <a:r>
              <a:rPr lang="en-US" b="1" baseline="0" dirty="0"/>
              <a:t>outcomes </a:t>
            </a:r>
            <a:r>
              <a:rPr lang="en-US" b="0" baseline="0" dirty="0"/>
              <a:t>are.  </a:t>
            </a:r>
            <a:endParaRPr lang="en-US" b="1" dirty="0"/>
          </a:p>
        </p:txBody>
      </p:sp>
      <p:sp>
        <p:nvSpPr>
          <p:cNvPr id="4" name="Slide Number Placeholder 3"/>
          <p:cNvSpPr>
            <a:spLocks noGrp="1"/>
          </p:cNvSpPr>
          <p:nvPr>
            <p:ph type="sldNum" sz="quarter" idx="10"/>
          </p:nvPr>
        </p:nvSpPr>
        <p:spPr/>
        <p:txBody>
          <a:bodyPr/>
          <a:lstStyle/>
          <a:p>
            <a:fld id="{ED93AB1C-F9BE-460D-8274-C9753389DF5E}" type="slidenum">
              <a:rPr lang="en-US" smtClean="0"/>
              <a:t>10</a:t>
            </a:fld>
            <a:endParaRPr lang="en-US"/>
          </a:p>
        </p:txBody>
      </p:sp>
    </p:spTree>
    <p:extLst>
      <p:ext uri="{BB962C8B-B14F-4D97-AF65-F5344CB8AC3E}">
        <p14:creationId xmlns:p14="http://schemas.microsoft.com/office/powerpoint/2010/main" val="235012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b="0" dirty="0"/>
              <a:t>Let’s take a look at another example.  If</a:t>
            </a:r>
            <a:r>
              <a:rPr lang="en-US" b="0" baseline="0" dirty="0"/>
              <a:t> we look at the service description for acute inpatient service you again see in green it describes what the service is and then in purple it shows what the expected outcomes are.  </a:t>
            </a:r>
            <a:endParaRPr lang="en-US" b="1" dirty="0"/>
          </a:p>
        </p:txBody>
      </p:sp>
      <p:sp>
        <p:nvSpPr>
          <p:cNvPr id="4" name="Slide Number Placeholder 3"/>
          <p:cNvSpPr>
            <a:spLocks noGrp="1"/>
          </p:cNvSpPr>
          <p:nvPr>
            <p:ph type="sldNum" sz="quarter" idx="10"/>
          </p:nvPr>
        </p:nvSpPr>
        <p:spPr/>
        <p:txBody>
          <a:bodyPr/>
          <a:lstStyle/>
          <a:p>
            <a:fld id="{ED93AB1C-F9BE-460D-8274-C9753389DF5E}" type="slidenum">
              <a:rPr lang="en-US" smtClean="0"/>
              <a:t>11</a:t>
            </a:fld>
            <a:endParaRPr lang="en-US"/>
          </a:p>
        </p:txBody>
      </p:sp>
    </p:spTree>
    <p:extLst>
      <p:ext uri="{BB962C8B-B14F-4D97-AF65-F5344CB8AC3E}">
        <p14:creationId xmlns:p14="http://schemas.microsoft.com/office/powerpoint/2010/main" val="3005036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baseline="0" dirty="0"/>
              <a:t>SAY:  </a:t>
            </a:r>
            <a:r>
              <a:rPr lang="en-US" baseline="0" dirty="0"/>
              <a:t>Each service definition has a service expectations section, which provides a more detailed description of the service.  This gets us into the meat and potatoes of the service definitions.  The Officer is the first line of QA, so this provides you with a description of what should be happening in the services.  This is what you should be seeing when you have youth in the services.  These are minimal expectations.</a:t>
            </a:r>
          </a:p>
          <a:p>
            <a:pPr marL="0" lvl="0" indent="0">
              <a:buFont typeface="Arial" panose="020B0604020202020204" pitchFamily="34" charset="0"/>
              <a:buNone/>
            </a:pPr>
            <a:endParaRPr lang="en-US" baseline="0" dirty="0"/>
          </a:p>
          <a:p>
            <a:pPr marL="0" lvl="0" indent="0">
              <a:buFont typeface="Arial" panose="020B0604020202020204" pitchFamily="34" charset="0"/>
              <a:buNone/>
            </a:pPr>
            <a:r>
              <a:rPr lang="en-US" baseline="0" dirty="0"/>
              <a:t>Example </a:t>
            </a:r>
            <a:r>
              <a:rPr lang="en-US" baseline="0" dirty="0" err="1"/>
              <a:t>TxGH</a:t>
            </a:r>
            <a:r>
              <a:rPr lang="en-US" baseline="0" dirty="0"/>
              <a:t>---as an officer, I see that family therapy is to occur 2 times a month.  I see on the voucher notes or the family tells me they have not attended any family therapy or groups, what do I do?  First contact the provider and ask why---use the SD as a talking point, each provider has the SDs. If this does not rectify the situation, please follow your districts protocol which might be JJRS, your supervisors, or a TX officer. Use admin after you have engaged your district process. Admin will ask you what you have done, please document all your efforts to rectify, as this assists with performance plans, removal as providers. </a:t>
            </a:r>
          </a:p>
          <a:p>
            <a:pPr marL="0" lvl="0" indent="0">
              <a:buFont typeface="Arial" panose="020B0604020202020204" pitchFamily="34" charset="0"/>
              <a:buNone/>
            </a:pPr>
            <a:endParaRPr lang="en-US" baseline="0" dirty="0"/>
          </a:p>
          <a:p>
            <a:pPr marL="0" lvl="0" indent="0">
              <a:buFont typeface="Arial" panose="020B0604020202020204" pitchFamily="34" charset="0"/>
              <a:buNone/>
            </a:pPr>
            <a:r>
              <a:rPr lang="en-US" baseline="0" dirty="0"/>
              <a:t>This would include areas of assessment, depending on the service, components of the actual service, including treatment and discharge plans, this section tells POs where the services should take place, who the service is utilized for, and discussion of what the agency staff need to do.</a:t>
            </a:r>
          </a:p>
          <a:p>
            <a:pPr marL="628650" lvl="1" indent="-171450">
              <a:buFont typeface="Arial" panose="020B0604020202020204" pitchFamily="34" charset="0"/>
              <a:buChar char="•"/>
            </a:pPr>
            <a:endParaRPr lang="en-US" baseline="0" dirty="0"/>
          </a:p>
          <a:p>
            <a:pPr marL="0" lvl="0" indent="0">
              <a:buFont typeface="Arial" panose="020B0604020202020204" pitchFamily="34" charset="0"/>
              <a:buNone/>
            </a:pPr>
            <a:r>
              <a:rPr lang="en-US" baseline="0" dirty="0"/>
              <a:t>You can use the service expectations to compare the services to see what services are most appropriate for case management purposes.  For instance, if you have MST services, then you may not need other services such as tracker and FSW.  If a youth has FSW, tracker and EM these services may all be doing the same thing.  The Officer needs to look at the service definitions to see what services are most useful for the particular youth.</a:t>
            </a:r>
          </a:p>
        </p:txBody>
      </p:sp>
      <p:sp>
        <p:nvSpPr>
          <p:cNvPr id="4" name="Slide Number Placeholder 3"/>
          <p:cNvSpPr>
            <a:spLocks noGrp="1"/>
          </p:cNvSpPr>
          <p:nvPr>
            <p:ph type="sldNum" sz="quarter" idx="10"/>
          </p:nvPr>
        </p:nvSpPr>
        <p:spPr/>
        <p:txBody>
          <a:bodyPr/>
          <a:lstStyle/>
          <a:p>
            <a:fld id="{ED93AB1C-F9BE-460D-8274-C9753389DF5E}" type="slidenum">
              <a:rPr lang="en-US" smtClean="0"/>
              <a:t>12</a:t>
            </a:fld>
            <a:endParaRPr lang="en-US"/>
          </a:p>
        </p:txBody>
      </p:sp>
    </p:spTree>
    <p:extLst>
      <p:ext uri="{BB962C8B-B14F-4D97-AF65-F5344CB8AC3E}">
        <p14:creationId xmlns:p14="http://schemas.microsoft.com/office/powerpoint/2010/main" val="1095671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baseline="0" dirty="0"/>
              <a:t>SAY:  </a:t>
            </a:r>
            <a:r>
              <a:rPr lang="en-US" baseline="0" dirty="0"/>
              <a:t>Service Frequency is how often the service shall occur.  This also is the first line of QA for the PO.  Officers need to know how often the service will occur for the youth.</a:t>
            </a:r>
          </a:p>
          <a:p>
            <a:pPr marL="0" lvl="0" indent="0">
              <a:buFont typeface="Arial" panose="020B0604020202020204" pitchFamily="34" charset="0"/>
              <a:buNone/>
            </a:pPr>
            <a:endParaRPr lang="en-US" baseline="0" dirty="0"/>
          </a:p>
          <a:p>
            <a:pPr marL="0" lvl="0" indent="0">
              <a:buFont typeface="Arial" panose="020B0604020202020204" pitchFamily="34" charset="0"/>
              <a:buNone/>
            </a:pPr>
            <a:r>
              <a:rPr lang="en-US" baseline="0" dirty="0"/>
              <a:t>If services are not occurring at the right frequency, please check into the why, like we just discussed. We need to consider the principle of Dosage when we are not seeing the intended outcomes we  were hoping for.  </a:t>
            </a:r>
          </a:p>
          <a:p>
            <a:pPr marL="0" lvl="0" indent="0">
              <a:buFont typeface="Arial" panose="020B0604020202020204" pitchFamily="34" charset="0"/>
              <a:buNone/>
            </a:pPr>
            <a:r>
              <a:rPr lang="en-US" b="1" baseline="0" dirty="0"/>
              <a:t>ASK:</a:t>
            </a:r>
            <a:r>
              <a:rPr lang="en-US" baseline="0" dirty="0"/>
              <a:t>  </a:t>
            </a:r>
            <a:r>
              <a:rPr lang="en-US" b="0" baseline="0" dirty="0"/>
              <a:t>What</a:t>
            </a:r>
            <a:r>
              <a:rPr lang="en-US" baseline="0" dirty="0"/>
              <a:t> do you remember regarding applying the dosage principle to a service?  </a:t>
            </a:r>
          </a:p>
          <a:p>
            <a:pPr marL="0" lvl="0" indent="0">
              <a:buFont typeface="Arial" panose="020B0604020202020204" pitchFamily="34" charset="0"/>
              <a:buNone/>
            </a:pPr>
            <a:r>
              <a:rPr lang="en-US" baseline="0" dirty="0"/>
              <a:t>	Expected responses:  intensity and service frequency needs to match the level of risk for the client.  High risk, we would see high service frequency and intensity of the service.  If lower risk, then less 	frequency and less intensity.  </a:t>
            </a:r>
          </a:p>
          <a:p>
            <a:pPr marL="0" lvl="0" indent="0">
              <a:buFont typeface="Arial" panose="020B0604020202020204" pitchFamily="34" charset="0"/>
              <a:buNone/>
            </a:pPr>
            <a:endParaRPr lang="en-US" baseline="0" dirty="0"/>
          </a:p>
          <a:p>
            <a:pPr marL="0" lvl="0" indent="0">
              <a:buFont typeface="Arial" panose="020B0604020202020204" pitchFamily="34" charset="0"/>
              <a:buNone/>
            </a:pPr>
            <a:r>
              <a:rPr lang="en-US" baseline="0" dirty="0"/>
              <a:t>If service providers are asking for a service to go above the recommended service frequency or length of stay, then it is important for us as officers to reassess for risk level.  If risk is elevating and intended goals and outcomes are not being met, could it be over-dosing?  Providers may have a good reason for increasing or decreasing service frequency, but it needs to be communicated.   If it is not documented, it did not happen. This goes for providers, agencies, probation officers and admin. </a:t>
            </a:r>
          </a:p>
          <a:p>
            <a:pPr marL="628650" lvl="1"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ED93AB1C-F9BE-460D-8274-C9753389DF5E}" type="slidenum">
              <a:rPr lang="en-US" smtClean="0"/>
              <a:t>13</a:t>
            </a:fld>
            <a:endParaRPr lang="en-US"/>
          </a:p>
        </p:txBody>
      </p:sp>
    </p:spTree>
    <p:extLst>
      <p:ext uri="{BB962C8B-B14F-4D97-AF65-F5344CB8AC3E}">
        <p14:creationId xmlns:p14="http://schemas.microsoft.com/office/powerpoint/2010/main" val="1156784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baseline="0" dirty="0"/>
              <a:t>SAY:  </a:t>
            </a:r>
            <a:r>
              <a:rPr lang="en-US" b="0" baseline="0" dirty="0"/>
              <a:t>The l</a:t>
            </a:r>
            <a:r>
              <a:rPr lang="en-US" baseline="0" dirty="0"/>
              <a:t>ength of stay is the average length of time the service shall last.  The length of stay depends on the service.  It is important officers be aware of how long the services should last.</a:t>
            </a:r>
          </a:p>
          <a:p>
            <a:pPr marL="0" lvl="0" indent="0">
              <a:buFont typeface="Arial" panose="020B0604020202020204" pitchFamily="34" charset="0"/>
              <a:buNone/>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Similar to service frequency, if the length of the services do not fit the SDs, then check with the provider. Again, there may be a reason, but it must be communicated and documented.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We have examples of providers requesting extended length of stay in PRTF with little justification for the reason behind needing to continue that intense level of treatment.  Are we over-dosing?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baseline="0" dirty="0"/>
              <a:t>ASK:  </a:t>
            </a:r>
            <a:r>
              <a:rPr lang="en-US" b="0" baseline="0" dirty="0"/>
              <a:t>What is the definition of insanity?  Doing the same thing over and over and expecting different results.   We need to find out why it is not working!  Is it dosage?  Responsivity?  Is risk lowered?  Etc.</a:t>
            </a:r>
            <a:endParaRPr lang="en-US" b="1" dirty="0"/>
          </a:p>
        </p:txBody>
      </p:sp>
      <p:sp>
        <p:nvSpPr>
          <p:cNvPr id="4" name="Slide Number Placeholder 3"/>
          <p:cNvSpPr>
            <a:spLocks noGrp="1"/>
          </p:cNvSpPr>
          <p:nvPr>
            <p:ph type="sldNum" sz="quarter" idx="10"/>
          </p:nvPr>
        </p:nvSpPr>
        <p:spPr/>
        <p:txBody>
          <a:bodyPr/>
          <a:lstStyle/>
          <a:p>
            <a:fld id="{ED93AB1C-F9BE-460D-8274-C9753389DF5E}" type="slidenum">
              <a:rPr lang="en-US" smtClean="0"/>
              <a:t>14</a:t>
            </a:fld>
            <a:endParaRPr lang="en-US"/>
          </a:p>
        </p:txBody>
      </p:sp>
    </p:spTree>
    <p:extLst>
      <p:ext uri="{BB962C8B-B14F-4D97-AF65-F5344CB8AC3E}">
        <p14:creationId xmlns:p14="http://schemas.microsoft.com/office/powerpoint/2010/main" val="3706457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baseline="0" dirty="0"/>
              <a:t>SAY:  </a:t>
            </a:r>
            <a:r>
              <a:rPr lang="en-US" baseline="0" dirty="0"/>
              <a:t>Staffing tells us what requirements the staff must meet to provide the service. In this example, it shows the credentials that are needed to provide the service.  Officers need to be aware if the staff are licensed to do the service.</a:t>
            </a:r>
          </a:p>
        </p:txBody>
      </p:sp>
      <p:sp>
        <p:nvSpPr>
          <p:cNvPr id="4" name="Slide Number Placeholder 3"/>
          <p:cNvSpPr>
            <a:spLocks noGrp="1"/>
          </p:cNvSpPr>
          <p:nvPr>
            <p:ph type="sldNum" sz="quarter" idx="10"/>
          </p:nvPr>
        </p:nvSpPr>
        <p:spPr/>
        <p:txBody>
          <a:bodyPr/>
          <a:lstStyle/>
          <a:p>
            <a:fld id="{ED93AB1C-F9BE-460D-8274-C9753389DF5E}" type="slidenum">
              <a:rPr lang="en-US" smtClean="0"/>
              <a:t>15</a:t>
            </a:fld>
            <a:endParaRPr lang="en-US"/>
          </a:p>
        </p:txBody>
      </p:sp>
    </p:spTree>
    <p:extLst>
      <p:ext uri="{BB962C8B-B14F-4D97-AF65-F5344CB8AC3E}">
        <p14:creationId xmlns:p14="http://schemas.microsoft.com/office/powerpoint/2010/main" val="3747738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baseline="0" dirty="0"/>
              <a:t>SAY:  </a:t>
            </a:r>
            <a:r>
              <a:rPr lang="en-US" baseline="0" dirty="0"/>
              <a:t>Staff to client ratio explains the requirement for staff to client for each service.</a:t>
            </a:r>
          </a:p>
          <a:p>
            <a:pPr marL="0" lvl="0" indent="0">
              <a:buFont typeface="Arial" panose="020B0604020202020204" pitchFamily="34" charset="0"/>
              <a:buNone/>
            </a:pPr>
            <a:endParaRPr lang="en-US" baseline="0" dirty="0"/>
          </a:p>
          <a:p>
            <a:pPr marL="0" lvl="0" indent="0">
              <a:buFont typeface="Arial" panose="020B0604020202020204" pitchFamily="34" charset="0"/>
              <a:buNone/>
            </a:pPr>
            <a:r>
              <a:rPr lang="en-US" baseline="0" dirty="0"/>
              <a:t>Overnight adult and juvenile</a:t>
            </a:r>
          </a:p>
          <a:p>
            <a:pPr marL="0" lvl="0" indent="0">
              <a:buFont typeface="Arial" panose="020B0604020202020204" pitchFamily="34" charset="0"/>
              <a:buNone/>
            </a:pPr>
            <a:r>
              <a:rPr lang="en-US" baseline="0" dirty="0"/>
              <a:t>Awake or not awake</a:t>
            </a:r>
          </a:p>
          <a:p>
            <a:pPr marL="0" lvl="0" indent="0">
              <a:buFont typeface="Arial" panose="020B0604020202020204" pitchFamily="34" charset="0"/>
              <a:buNone/>
            </a:pPr>
            <a:r>
              <a:rPr lang="en-US" baseline="0" dirty="0"/>
              <a:t>2 staff for IOP if 24 no---need to follow staffing</a:t>
            </a:r>
          </a:p>
          <a:p>
            <a:pPr marL="0" lv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ED93AB1C-F9BE-460D-8274-C9753389DF5E}" type="slidenum">
              <a:rPr lang="en-US" smtClean="0"/>
              <a:t>16</a:t>
            </a:fld>
            <a:endParaRPr lang="en-US"/>
          </a:p>
        </p:txBody>
      </p:sp>
    </p:spTree>
    <p:extLst>
      <p:ext uri="{BB962C8B-B14F-4D97-AF65-F5344CB8AC3E}">
        <p14:creationId xmlns:p14="http://schemas.microsoft.com/office/powerpoint/2010/main" val="2195899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baseline="0" dirty="0"/>
              <a:t>SAY:  </a:t>
            </a:r>
            <a:r>
              <a:rPr lang="en-US" baseline="0" dirty="0"/>
              <a:t>Hours of operation tells us what hours the services are provided and if they accommodate the youth and family’s needs.</a:t>
            </a:r>
          </a:p>
          <a:p>
            <a:pPr marL="0" lvl="0" indent="0">
              <a:buFont typeface="Arial" panose="020B0604020202020204" pitchFamily="34" charset="0"/>
              <a:buNone/>
            </a:pPr>
            <a:endParaRPr lang="en-US" baseline="0" dirty="0"/>
          </a:p>
          <a:p>
            <a:pPr marL="0" lvl="0" indent="0">
              <a:buFont typeface="Arial" panose="020B0604020202020204" pitchFamily="34" charset="0"/>
              <a:buNone/>
            </a:pPr>
            <a:r>
              <a:rPr lang="en-US" baseline="0" dirty="0"/>
              <a:t>We can not mandate that staff be available after 5pm, but if you need providers for families after 5pm, you can have the youth and family go elsewhere.</a:t>
            </a:r>
          </a:p>
          <a:p>
            <a:pPr marL="0" lvl="0" indent="0">
              <a:buFont typeface="Arial" panose="020B0604020202020204" pitchFamily="34" charset="0"/>
              <a:buNone/>
            </a:pPr>
            <a:endParaRPr lang="en-US" baseline="0" dirty="0"/>
          </a:p>
          <a:p>
            <a:pPr marL="0" lvl="0" indent="0">
              <a:buFont typeface="Arial" panose="020B0604020202020204" pitchFamily="34" charset="0"/>
              <a:buNone/>
            </a:pPr>
            <a:endParaRPr lang="en-US" baseline="0" dirty="0"/>
          </a:p>
          <a:p>
            <a:endParaRPr lang="en-US" dirty="0"/>
          </a:p>
        </p:txBody>
      </p:sp>
      <p:sp>
        <p:nvSpPr>
          <p:cNvPr id="4" name="Slide Number Placeholder 3"/>
          <p:cNvSpPr>
            <a:spLocks noGrp="1"/>
          </p:cNvSpPr>
          <p:nvPr>
            <p:ph type="sldNum" sz="quarter" idx="10"/>
          </p:nvPr>
        </p:nvSpPr>
        <p:spPr/>
        <p:txBody>
          <a:bodyPr/>
          <a:lstStyle/>
          <a:p>
            <a:fld id="{ED93AB1C-F9BE-460D-8274-C9753389DF5E}" type="slidenum">
              <a:rPr lang="en-US" smtClean="0"/>
              <a:t>17</a:t>
            </a:fld>
            <a:endParaRPr lang="en-US"/>
          </a:p>
        </p:txBody>
      </p:sp>
    </p:spTree>
    <p:extLst>
      <p:ext uri="{BB962C8B-B14F-4D97-AF65-F5344CB8AC3E}">
        <p14:creationId xmlns:p14="http://schemas.microsoft.com/office/powerpoint/2010/main" val="22914017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baseline="0" dirty="0"/>
              <a:t>SAY:  </a:t>
            </a:r>
            <a:r>
              <a:rPr lang="en-US" baseline="0" dirty="0"/>
              <a:t>Service desired outcome is a quick run down of what the service will have as an outcome.</a:t>
            </a:r>
          </a:p>
          <a:p>
            <a:pPr marL="0" lvl="0" indent="0">
              <a:buFont typeface="Arial" panose="020B0604020202020204" pitchFamily="34" charset="0"/>
              <a:buNone/>
            </a:pPr>
            <a:endParaRPr lang="en-US" baseline="0" dirty="0"/>
          </a:p>
          <a:p>
            <a:pPr marL="0" lvl="0" indent="0">
              <a:buFont typeface="Arial" panose="020B0604020202020204" pitchFamily="34" charset="0"/>
              <a:buNone/>
            </a:pPr>
            <a:r>
              <a:rPr lang="en-US" baseline="0" dirty="0"/>
              <a:t>Probation’s rate sheet is posted on the intranet for you to reference or find.  We will look at this a bit.</a:t>
            </a:r>
          </a:p>
          <a:p>
            <a:endParaRPr lang="en-US" dirty="0"/>
          </a:p>
        </p:txBody>
      </p:sp>
      <p:sp>
        <p:nvSpPr>
          <p:cNvPr id="4" name="Slide Number Placeholder 3"/>
          <p:cNvSpPr>
            <a:spLocks noGrp="1"/>
          </p:cNvSpPr>
          <p:nvPr>
            <p:ph type="sldNum" sz="quarter" idx="10"/>
          </p:nvPr>
        </p:nvSpPr>
        <p:spPr/>
        <p:txBody>
          <a:bodyPr/>
          <a:lstStyle/>
          <a:p>
            <a:fld id="{ED93AB1C-F9BE-460D-8274-C9753389DF5E}" type="slidenum">
              <a:rPr lang="en-US" smtClean="0"/>
              <a:t>18</a:t>
            </a:fld>
            <a:endParaRPr lang="en-US"/>
          </a:p>
        </p:txBody>
      </p:sp>
    </p:spTree>
    <p:extLst>
      <p:ext uri="{BB962C8B-B14F-4D97-AF65-F5344CB8AC3E}">
        <p14:creationId xmlns:p14="http://schemas.microsoft.com/office/powerpoint/2010/main" val="653176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baseline="0" dirty="0"/>
              <a:t>SAY:  </a:t>
            </a:r>
            <a:r>
              <a:rPr lang="en-US" b="0" baseline="0" dirty="0"/>
              <a:t>The r</a:t>
            </a:r>
            <a:r>
              <a:rPr lang="en-US" baseline="0" dirty="0"/>
              <a:t>ate is the rate of reimbursement for the service.  Exceptions for rates need to be granted from admin; they should not negotiated at the district level.</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baseline="0" dirty="0"/>
              <a:t>Probation’s rate sheet is posted on the intranet for you to reference or find.  We will look at this a bit.</a:t>
            </a:r>
          </a:p>
          <a:p>
            <a:endParaRPr lang="en-US" dirty="0"/>
          </a:p>
          <a:p>
            <a:endParaRPr lang="en-US" dirty="0"/>
          </a:p>
        </p:txBody>
      </p:sp>
      <p:sp>
        <p:nvSpPr>
          <p:cNvPr id="4" name="Slide Number Placeholder 3"/>
          <p:cNvSpPr>
            <a:spLocks noGrp="1"/>
          </p:cNvSpPr>
          <p:nvPr>
            <p:ph type="sldNum" sz="quarter" idx="10"/>
          </p:nvPr>
        </p:nvSpPr>
        <p:spPr/>
        <p:txBody>
          <a:bodyPr/>
          <a:lstStyle/>
          <a:p>
            <a:fld id="{ED93AB1C-F9BE-460D-8274-C9753389DF5E}" type="slidenum">
              <a:rPr lang="en-US" smtClean="0"/>
              <a:t>19</a:t>
            </a:fld>
            <a:endParaRPr lang="en-US"/>
          </a:p>
        </p:txBody>
      </p:sp>
    </p:spTree>
    <p:extLst>
      <p:ext uri="{BB962C8B-B14F-4D97-AF65-F5344CB8AC3E}">
        <p14:creationId xmlns:p14="http://schemas.microsoft.com/office/powerpoint/2010/main" val="3457436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ED93AB1C-F9BE-460D-8274-C9753389DF5E}" type="slidenum">
              <a:rPr lang="en-US" smtClean="0"/>
              <a:t>2</a:t>
            </a:fld>
            <a:endParaRPr lang="en-US" dirty="0"/>
          </a:p>
        </p:txBody>
      </p:sp>
    </p:spTree>
    <p:extLst>
      <p:ext uri="{BB962C8B-B14F-4D97-AF65-F5344CB8AC3E}">
        <p14:creationId xmlns:p14="http://schemas.microsoft.com/office/powerpoint/2010/main" val="4066283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baseline="0" dirty="0"/>
              <a:t>SAY:  </a:t>
            </a:r>
            <a:r>
              <a:rPr lang="en-US" b="0" baseline="0" dirty="0"/>
              <a:t>Service Interpretive Guidelines have two categories.  They are a recap of the service definition, as well as an expectation/requirement.  The expectation/requirement provides guidance on when and with whom that level of service should be implemented.  It assists in targeting the service to the appropriate youth.  </a:t>
            </a:r>
            <a:r>
              <a:rPr lang="en-US" sz="1200" kern="1200" dirty="0">
                <a:solidFill>
                  <a:schemeClr val="tx1"/>
                </a:solidFill>
                <a:effectLst/>
                <a:latin typeface="+mn-lt"/>
                <a:ea typeface="+mn-ea"/>
                <a:cs typeface="+mn-cs"/>
              </a:rPr>
              <a:t>These new tools will be an asset for all of us when case managing with our clients.</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The SIGs</a:t>
            </a:r>
            <a:r>
              <a:rPr lang="en-US" sz="1200" kern="1200" baseline="0" dirty="0">
                <a:solidFill>
                  <a:schemeClr val="tx1"/>
                </a:solidFill>
                <a:effectLst/>
                <a:latin typeface="+mn-lt"/>
                <a:ea typeface="+mn-ea"/>
                <a:cs typeface="+mn-cs"/>
              </a:rPr>
              <a:t> are for officers to have a more concise understating of the SDs.  If there are still questions, refer to the SDs. </a:t>
            </a:r>
          </a:p>
          <a:p>
            <a:pPr marL="0" indent="0">
              <a:buFont typeface="Arial" panose="020B0604020202020204" pitchFamily="34" charset="0"/>
              <a:buNone/>
            </a:pPr>
            <a:endParaRPr lang="en-US" sz="1200" kern="1200" baseline="0" dirty="0">
              <a:solidFill>
                <a:schemeClr val="tx1"/>
              </a:solidFill>
              <a:effectLst/>
              <a:latin typeface="+mn-lt"/>
              <a:ea typeface="+mn-ea"/>
              <a:cs typeface="+mn-cs"/>
            </a:endParaRPr>
          </a:p>
          <a:p>
            <a:pPr marL="0" indent="0">
              <a:buFont typeface="Arial" panose="020B0604020202020204" pitchFamily="34" charset="0"/>
              <a:buNone/>
            </a:pPr>
            <a:r>
              <a:rPr lang="en-US" sz="1200" kern="1200" baseline="0" dirty="0">
                <a:solidFill>
                  <a:schemeClr val="tx1"/>
                </a:solidFill>
                <a:effectLst/>
                <a:latin typeface="+mn-lt"/>
                <a:ea typeface="+mn-ea"/>
                <a:cs typeface="+mn-cs"/>
              </a:rPr>
              <a:t>Providers do have access to the SIGs, but they were written more for the </a:t>
            </a:r>
            <a:r>
              <a:rPr lang="en-US" sz="1200" kern="1200" baseline="0" dirty="0" err="1">
                <a:solidFill>
                  <a:schemeClr val="tx1"/>
                </a:solidFill>
                <a:effectLst/>
                <a:latin typeface="+mn-lt"/>
                <a:ea typeface="+mn-ea"/>
                <a:cs typeface="+mn-cs"/>
              </a:rPr>
              <a:t>POs.</a:t>
            </a:r>
            <a:r>
              <a:rPr lang="en-US" sz="1200" kern="1200" baseline="0" dirty="0">
                <a:solidFill>
                  <a:schemeClr val="tx1"/>
                </a:solidFill>
                <a:effectLst/>
                <a:latin typeface="+mn-lt"/>
                <a:ea typeface="+mn-ea"/>
                <a:cs typeface="+mn-cs"/>
              </a:rPr>
              <a:t>  The interpretive guides helps us as PO’s understanding the service expectations, how the service is best utilized, and how it should be used.  If we are asking for a service to take place, we as officers have a responsibility to understand the service, how it is being used, and what the intended goal is for the service.  The SIG’s also help us know our role, and supervisors will make sure the PO understands the reason for the service and intended outcomes.  And, the JJRS will want to know why the service, what is the goal of the service, if going beyond the service frequency why?  Supervisors and JJRS’s may also ask you to re-assess for risk or relook at responsivity factors if a service is not meeting the intended goal.</a:t>
            </a:r>
            <a:endParaRPr lang="en-US" sz="1200" kern="1200" dirty="0">
              <a:solidFill>
                <a:schemeClr val="tx1"/>
              </a:solidFill>
              <a:effectLst/>
              <a:latin typeface="+mn-lt"/>
              <a:ea typeface="+mn-ea"/>
              <a:cs typeface="+mn-cs"/>
            </a:endParaRP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D93AB1C-F9BE-460D-8274-C9753389DF5E}" type="slidenum">
              <a:rPr lang="en-US" smtClean="0"/>
              <a:t>20</a:t>
            </a:fld>
            <a:endParaRPr lang="en-US"/>
          </a:p>
        </p:txBody>
      </p:sp>
    </p:spTree>
    <p:extLst>
      <p:ext uri="{BB962C8B-B14F-4D97-AF65-F5344CB8AC3E}">
        <p14:creationId xmlns:p14="http://schemas.microsoft.com/office/powerpoint/2010/main" val="12136631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b="0" dirty="0"/>
              <a:t>Here is an example of a service definition from the SIG.  Notice this definition</a:t>
            </a:r>
            <a:r>
              <a:rPr lang="en-US" b="0" baseline="0" dirty="0"/>
              <a:t> states that this type of service would be appropriate for youth who are experiencing substance use/mental health symptoms.  </a:t>
            </a:r>
            <a:endParaRPr lang="en-US" b="1" dirty="0"/>
          </a:p>
        </p:txBody>
      </p:sp>
      <p:sp>
        <p:nvSpPr>
          <p:cNvPr id="4" name="Slide Number Placeholder 3"/>
          <p:cNvSpPr>
            <a:spLocks noGrp="1"/>
          </p:cNvSpPr>
          <p:nvPr>
            <p:ph type="sldNum" sz="quarter" idx="10"/>
          </p:nvPr>
        </p:nvSpPr>
        <p:spPr/>
        <p:txBody>
          <a:bodyPr/>
          <a:lstStyle/>
          <a:p>
            <a:fld id="{ED93AB1C-F9BE-460D-8274-C9753389DF5E}" type="slidenum">
              <a:rPr lang="en-US" smtClean="0"/>
              <a:t>21</a:t>
            </a:fld>
            <a:endParaRPr lang="en-US"/>
          </a:p>
        </p:txBody>
      </p:sp>
    </p:spTree>
    <p:extLst>
      <p:ext uri="{BB962C8B-B14F-4D97-AF65-F5344CB8AC3E}">
        <p14:creationId xmlns:p14="http://schemas.microsoft.com/office/powerpoint/2010/main" val="38617270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Trainers:  we should</a:t>
            </a:r>
            <a:r>
              <a:rPr lang="en-US" b="1" baseline="0" dirty="0"/>
              <a:t> be 45 minutes into the training</a:t>
            </a:r>
            <a:endParaRPr lang="en-US" b="1" dirty="0"/>
          </a:p>
          <a:p>
            <a:endParaRPr lang="en-US" b="1" dirty="0"/>
          </a:p>
          <a:p>
            <a:r>
              <a:rPr lang="en-US" b="1" dirty="0"/>
              <a:t>SAY:  </a:t>
            </a:r>
            <a:r>
              <a:rPr lang="en-US" b="0" dirty="0"/>
              <a:t>Here</a:t>
            </a:r>
            <a:r>
              <a:rPr lang="en-US" b="0" baseline="0" dirty="0"/>
              <a:t> are the expectations/requirements.  It lists out what probation officer’s role is in this service.  It helps to define the role of the probation officer, so you know what you are responsible for. We are reiterating that all officers need to review all screening and risk assessments. We then need to work to identify the registered service provider, communicate with the provider, and use the clinical recommendations to assist in developing the case plan for the youth.  Clinical providers evaluate clinical need and make treatment recommendations.  Probation Officers evaluate criminogenic risk/need using the YLS and other screens to make recommendations for interventions to address the high risk areas.  We integrate the treatment recommendation into the case plan, the treatment recommendations are not the case plan.</a:t>
            </a:r>
          </a:p>
          <a:p>
            <a:endParaRPr lang="en-US" b="0" baseline="0" dirty="0"/>
          </a:p>
        </p:txBody>
      </p:sp>
      <p:sp>
        <p:nvSpPr>
          <p:cNvPr id="4" name="Slide Number Placeholder 3"/>
          <p:cNvSpPr>
            <a:spLocks noGrp="1"/>
          </p:cNvSpPr>
          <p:nvPr>
            <p:ph type="sldNum" sz="quarter" idx="10"/>
          </p:nvPr>
        </p:nvSpPr>
        <p:spPr/>
        <p:txBody>
          <a:bodyPr/>
          <a:lstStyle/>
          <a:p>
            <a:fld id="{ED93AB1C-F9BE-460D-8274-C9753389DF5E}" type="slidenum">
              <a:rPr lang="en-US" smtClean="0"/>
              <a:t>22</a:t>
            </a:fld>
            <a:endParaRPr lang="en-US"/>
          </a:p>
        </p:txBody>
      </p:sp>
    </p:spTree>
    <p:extLst>
      <p:ext uri="{BB962C8B-B14F-4D97-AF65-F5344CB8AC3E}">
        <p14:creationId xmlns:p14="http://schemas.microsoft.com/office/powerpoint/2010/main" val="28637806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Large</a:t>
            </a:r>
            <a:r>
              <a:rPr lang="en-US" b="1" baseline="0" dirty="0"/>
              <a:t> group Discussion who needs to know about SD, SIGS and Standard of Practice</a:t>
            </a:r>
            <a:endParaRPr lang="en-US" b="1" dirty="0"/>
          </a:p>
          <a:p>
            <a:r>
              <a:rPr lang="en-US" b="1" dirty="0"/>
              <a:t> TRAINER:  Ask question</a:t>
            </a:r>
            <a:r>
              <a:rPr lang="en-US" b="1" baseline="0" dirty="0"/>
              <a:t> below and then answers fade in with clicks.</a:t>
            </a:r>
            <a:endParaRPr lang="en-US" b="1" dirty="0"/>
          </a:p>
          <a:p>
            <a:endParaRPr lang="en-US" b="1" dirty="0"/>
          </a:p>
          <a:p>
            <a:r>
              <a:rPr lang="en-US" b="1" dirty="0"/>
              <a:t>ASK:</a:t>
            </a:r>
            <a:r>
              <a:rPr lang="en-US" b="1" baseline="0" dirty="0"/>
              <a:t>  </a:t>
            </a:r>
            <a:r>
              <a:rPr lang="en-US" b="0" baseline="0" dirty="0"/>
              <a:t>Now that you know what service definitions and SIGs are, who do you think needs to know about them?</a:t>
            </a:r>
            <a:endParaRPr lang="en-US" b="1" dirty="0"/>
          </a:p>
          <a:p>
            <a:endParaRPr lang="en-US" dirty="0"/>
          </a:p>
          <a:p>
            <a:r>
              <a:rPr lang="en-US" b="1" dirty="0"/>
              <a:t>Expected</a:t>
            </a:r>
            <a:r>
              <a:rPr lang="en-US" b="1" baseline="0" dirty="0"/>
              <a:t> Response:  </a:t>
            </a:r>
            <a:r>
              <a:rPr lang="en-US" b="0" baseline="0" dirty="0"/>
              <a:t>Probation Staff – Officers, Chiefs, Chief Deputies, JJRS, Supervisors, Placement Coordinators, Intake Coordinators</a:t>
            </a:r>
          </a:p>
          <a:p>
            <a:r>
              <a:rPr lang="en-US" b="0" baseline="0" dirty="0"/>
              <a:t>Judges &amp; Court Personnel – County Attorneys, Defense Attorneys, GALs</a:t>
            </a:r>
          </a:p>
          <a:p>
            <a:r>
              <a:rPr lang="en-US" b="0" baseline="0" dirty="0"/>
              <a:t>Registered Service Providers – Providers &amp; their staff</a:t>
            </a:r>
          </a:p>
          <a:p>
            <a:r>
              <a:rPr lang="en-US" b="0" baseline="0" dirty="0"/>
              <a:t>QCRs</a:t>
            </a:r>
          </a:p>
          <a:p>
            <a:r>
              <a:rPr lang="en-US" b="0" baseline="0" dirty="0"/>
              <a:t>Family</a:t>
            </a:r>
          </a:p>
          <a:p>
            <a:endParaRPr lang="en-US" b="0" baseline="0" dirty="0"/>
          </a:p>
          <a:p>
            <a:r>
              <a:rPr lang="en-US" b="1" dirty="0"/>
              <a:t>SAY:</a:t>
            </a:r>
            <a:r>
              <a:rPr lang="en-US" b="1" baseline="0" dirty="0"/>
              <a:t>  </a:t>
            </a:r>
            <a:r>
              <a:rPr lang="en-US" b="0" baseline="0" dirty="0"/>
              <a:t>They all n</a:t>
            </a:r>
            <a:r>
              <a:rPr lang="en-US" dirty="0"/>
              <a:t>eed to know SD</a:t>
            </a:r>
            <a:r>
              <a:rPr lang="en-US" baseline="0" dirty="0"/>
              <a:t> and SIGs, so clients are receiving appropriate services based on risk-need-responsivity from the YLS scores and other assessments.  Service Providers need to know about SDs and SIGs, so they know that the client’s needs are based on assessments and that these are the areas Probation is expecting the service to target.  This will help in creating the comprehensive case plan for our youth.</a:t>
            </a:r>
          </a:p>
          <a:p>
            <a:endParaRPr lang="en-US" baseline="0" dirty="0"/>
          </a:p>
          <a:p>
            <a:r>
              <a:rPr lang="en-US" b="1" baseline="0" dirty="0"/>
              <a:t>ASK:</a:t>
            </a:r>
            <a:r>
              <a:rPr lang="en-US" baseline="0" dirty="0"/>
              <a:t>  What is an officers role in using SD and SIG’s</a:t>
            </a:r>
          </a:p>
          <a:p>
            <a:endParaRPr lang="en-US" baseline="0" dirty="0"/>
          </a:p>
          <a:p>
            <a:r>
              <a:rPr lang="en-US" baseline="0" dirty="0"/>
              <a:t>Expected response:  We need to understand the service, the intensity of the service, dosage recommendation, what domains it targets, what the expected outcome is, how long the service is expected to reduce risk, what responsivity factors are we incorporating</a:t>
            </a:r>
          </a:p>
        </p:txBody>
      </p:sp>
      <p:sp>
        <p:nvSpPr>
          <p:cNvPr id="4" name="Slide Number Placeholder 3"/>
          <p:cNvSpPr>
            <a:spLocks noGrp="1"/>
          </p:cNvSpPr>
          <p:nvPr>
            <p:ph type="sldNum" sz="quarter" idx="10"/>
          </p:nvPr>
        </p:nvSpPr>
        <p:spPr/>
        <p:txBody>
          <a:bodyPr/>
          <a:lstStyle/>
          <a:p>
            <a:fld id="{ED93AB1C-F9BE-460D-8274-C9753389DF5E}" type="slidenum">
              <a:rPr lang="en-US" smtClean="0"/>
              <a:t>23</a:t>
            </a:fld>
            <a:endParaRPr lang="en-US"/>
          </a:p>
        </p:txBody>
      </p:sp>
    </p:spTree>
    <p:extLst>
      <p:ext uri="{BB962C8B-B14F-4D97-AF65-F5344CB8AC3E}">
        <p14:creationId xmlns:p14="http://schemas.microsoft.com/office/powerpoint/2010/main" val="6721671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TRAINERS:  Say information below and generate a discussion around why.  The answers will fade in as you click.</a:t>
            </a:r>
          </a:p>
          <a:p>
            <a:endParaRPr lang="en-US" b="1" dirty="0"/>
          </a:p>
          <a:p>
            <a:endParaRPr lang="en-US" b="1" dirty="0"/>
          </a:p>
          <a:p>
            <a:r>
              <a:rPr lang="en-US" b="1" dirty="0"/>
              <a:t>SAY:  </a:t>
            </a:r>
            <a:r>
              <a:rPr lang="en-US" b="0" dirty="0"/>
              <a:t>Now that you know what SD</a:t>
            </a:r>
            <a:r>
              <a:rPr lang="en-US" b="0" baseline="0" dirty="0"/>
              <a:t> and SIGs are, let’s talk about why we need to have them.  Previously, we had the juvenile services guide, which provided information on services that were available to youth on probation.  SDs and SIGs are replacing that document.  They are more detailed definitions and expectations or requirements of the services.  They give the Officer more information on what their responsibility is, as it relates to each service.  </a:t>
            </a:r>
            <a:r>
              <a:rPr lang="en-US" dirty="0"/>
              <a:t>Service</a:t>
            </a:r>
            <a:r>
              <a:rPr lang="en-US" baseline="0" dirty="0"/>
              <a:t> expectations vary depending on the type of service, why the referral was made, if the service is for supervision or for treatment purposes, if court ordered what is the question the judge is asking. </a:t>
            </a:r>
          </a:p>
          <a:p>
            <a:endParaRPr lang="en-US" baseline="0" dirty="0"/>
          </a:p>
          <a:p>
            <a:r>
              <a:rPr lang="en-US" baseline="0" dirty="0"/>
              <a:t>Probation will have the same expectations from each of the providers, no matter where they are located.  For example, providers in Omaha will be held to the same standards as providers in Scottsbluff.  A tracker in McCook is the same as a tracker in Norfolk.  It sets an expectation for consistency across the board.  </a:t>
            </a:r>
          </a:p>
          <a:p>
            <a:endParaRPr lang="en-US" baseline="0" dirty="0"/>
          </a:p>
          <a:p>
            <a:r>
              <a:rPr lang="en-US" baseline="0" dirty="0"/>
              <a:t>It will ensure matching services to youth’s needs.  As you saw in the SIGs example, it gives an example of the risk domains that the service can target.  This relates to EBP.  We need to assess the youth’s risk using our validated risk assessments, in order to know what areas we need to target.  Using our SDs and SIGs, it will guide our recommendations and ensure they are targeted at the youth’s high risk domains.</a:t>
            </a:r>
          </a:p>
          <a:p>
            <a:endParaRPr lang="en-US" baseline="0" dirty="0"/>
          </a:p>
          <a:p>
            <a:r>
              <a:rPr lang="en-US" baseline="0" dirty="0"/>
              <a:t>These SIGs and SDs also ensure that non-treatment services recommendations are made by the officer, not by clinicians.  Treatment recommendations are made by the providers after an evaluation is completed.  The SIGs and SDs help hold service providers accountable to assist probation in holding service providers accountable.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ED93AB1C-F9BE-460D-8274-C9753389DF5E}" type="slidenum">
              <a:rPr lang="en-US" smtClean="0"/>
              <a:t>24</a:t>
            </a:fld>
            <a:endParaRPr lang="en-US"/>
          </a:p>
        </p:txBody>
      </p:sp>
    </p:spTree>
    <p:extLst>
      <p:ext uri="{BB962C8B-B14F-4D97-AF65-F5344CB8AC3E}">
        <p14:creationId xmlns:p14="http://schemas.microsoft.com/office/powerpoint/2010/main" val="20800069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93AB1C-F9BE-460D-8274-C9753389DF5E}" type="slidenum">
              <a:rPr lang="en-US" smtClean="0"/>
              <a:t>25</a:t>
            </a:fld>
            <a:endParaRPr lang="en-US"/>
          </a:p>
        </p:txBody>
      </p:sp>
    </p:spTree>
    <p:extLst>
      <p:ext uri="{BB962C8B-B14F-4D97-AF65-F5344CB8AC3E}">
        <p14:creationId xmlns:p14="http://schemas.microsoft.com/office/powerpoint/2010/main" val="2608246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were they can print out the entire guide book full of the service definitions.</a:t>
            </a:r>
            <a:r>
              <a:rPr lang="en-US" baseline="0" dirty="0"/>
              <a:t>  Also, you will notice the rate sheet listed that tells us how much </a:t>
            </a:r>
            <a:endParaRPr lang="en-US" dirty="0"/>
          </a:p>
        </p:txBody>
      </p:sp>
      <p:sp>
        <p:nvSpPr>
          <p:cNvPr id="4" name="Slide Number Placeholder 3"/>
          <p:cNvSpPr>
            <a:spLocks noGrp="1"/>
          </p:cNvSpPr>
          <p:nvPr>
            <p:ph type="sldNum" sz="quarter" idx="10"/>
          </p:nvPr>
        </p:nvSpPr>
        <p:spPr/>
        <p:txBody>
          <a:bodyPr/>
          <a:lstStyle/>
          <a:p>
            <a:fld id="{ED93AB1C-F9BE-460D-8274-C9753389DF5E}" type="slidenum">
              <a:rPr lang="en-US" smtClean="0"/>
              <a:t>27</a:t>
            </a:fld>
            <a:endParaRPr lang="en-US"/>
          </a:p>
        </p:txBody>
      </p:sp>
    </p:spTree>
    <p:extLst>
      <p:ext uri="{BB962C8B-B14F-4D97-AF65-F5344CB8AC3E}">
        <p14:creationId xmlns:p14="http://schemas.microsoft.com/office/powerpoint/2010/main" val="37094278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will print</a:t>
            </a:r>
            <a:r>
              <a:rPr lang="en-US" baseline="0" dirty="0"/>
              <a:t> individually for your use.</a:t>
            </a:r>
            <a:endParaRPr lang="en-US" dirty="0"/>
          </a:p>
        </p:txBody>
      </p:sp>
      <p:sp>
        <p:nvSpPr>
          <p:cNvPr id="4" name="Slide Number Placeholder 3"/>
          <p:cNvSpPr>
            <a:spLocks noGrp="1"/>
          </p:cNvSpPr>
          <p:nvPr>
            <p:ph type="sldNum" sz="quarter" idx="10"/>
          </p:nvPr>
        </p:nvSpPr>
        <p:spPr/>
        <p:txBody>
          <a:bodyPr/>
          <a:lstStyle/>
          <a:p>
            <a:fld id="{ED93AB1C-F9BE-460D-8274-C9753389DF5E}" type="slidenum">
              <a:rPr lang="en-US" smtClean="0"/>
              <a:t>28</a:t>
            </a:fld>
            <a:endParaRPr lang="en-US"/>
          </a:p>
        </p:txBody>
      </p:sp>
    </p:spTree>
    <p:extLst>
      <p:ext uri="{BB962C8B-B14F-4D97-AF65-F5344CB8AC3E}">
        <p14:creationId xmlns:p14="http://schemas.microsoft.com/office/powerpoint/2010/main" val="509884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r>
              <a:rPr lang="en-US" b="1" dirty="0"/>
              <a:t>SAY:</a:t>
            </a:r>
            <a:r>
              <a:rPr lang="en-US" b="1" baseline="0" dirty="0"/>
              <a:t>  There are four service categories, the same as the previous juvenile services guide.   </a:t>
            </a:r>
          </a:p>
          <a:p>
            <a:endParaRPr lang="en-US" b="1" baseline="0" dirty="0"/>
          </a:p>
          <a:p>
            <a:r>
              <a:rPr lang="en-US" b="1" baseline="0" dirty="0"/>
              <a:t>Activity:</a:t>
            </a:r>
          </a:p>
          <a:p>
            <a:r>
              <a:rPr lang="en-US" b="1" baseline="0" dirty="0"/>
              <a:t>Trainers, we can make this a game between table groups.  Provide each of them the categories of services, and then all the services.  Have the table groups put the services under the correct category.  Time it.  </a:t>
            </a:r>
          </a:p>
          <a:p>
            <a:endParaRPr lang="en-US" b="1" baseline="0" dirty="0"/>
          </a:p>
          <a:p>
            <a:endParaRPr lang="en-US" b="1" baseline="0" dirty="0"/>
          </a:p>
          <a:p>
            <a:r>
              <a:rPr lang="en-US" b="1" baseline="0" dirty="0"/>
              <a:t>Key Trainer Notes:</a:t>
            </a:r>
          </a:p>
          <a:p>
            <a:endParaRPr lang="en-US" b="1" baseline="0" dirty="0"/>
          </a:p>
          <a:p>
            <a:r>
              <a:rPr lang="en-US" b="1" baseline="0" dirty="0"/>
              <a:t>Treatment :  Involves a treatment service and an evaluation and is recommended by clinicians</a:t>
            </a:r>
          </a:p>
          <a:p>
            <a:endParaRPr lang="en-US" b="1" baseline="0" dirty="0"/>
          </a:p>
          <a:p>
            <a:endParaRPr lang="en-US" baseline="0" dirty="0"/>
          </a:p>
          <a:p>
            <a:r>
              <a:rPr lang="en-US" b="1" baseline="0" dirty="0"/>
              <a:t>Non-treatment:  Referred by us Probation </a:t>
            </a:r>
          </a:p>
          <a:p>
            <a:r>
              <a:rPr lang="en-US" baseline="0" dirty="0"/>
              <a:t>Can a probation officer make or implement non treatment recs? Yes they are the only ones who can.  This is part of RCMS responsive case management standards.  What we are doing as officer is part of RCMs (this is already what we need to be doing) (home visits, contact with the school, groups (cog restricting, T for C, </a:t>
            </a:r>
            <a:r>
              <a:rPr lang="en-US" baseline="0" dirty="0" err="1"/>
              <a:t>MRT</a:t>
            </a:r>
            <a:r>
              <a:rPr lang="en-US" baseline="0" dirty="0"/>
              <a:t>) team meetings). do we need a tracker if I as the probation officers are to be in the home.  No we may not-----</a:t>
            </a:r>
          </a:p>
          <a:p>
            <a:endParaRPr lang="en-US" baseline="0" dirty="0"/>
          </a:p>
          <a:p>
            <a:endParaRPr lang="en-US" baseline="0" dirty="0"/>
          </a:p>
          <a:p>
            <a:r>
              <a:rPr lang="en-US" b="1" baseline="0" dirty="0"/>
              <a:t>Out-of-home placements</a:t>
            </a:r>
          </a:p>
          <a:p>
            <a:r>
              <a:rPr lang="en-US" baseline="0" dirty="0"/>
              <a:t>Probation officers make the recommendations to the court about the need for an out of home placement and recommend the intensity necessary to meet the assessed risk/need.  Group home A and B is never a treatment placement. The only TX out of home services are </a:t>
            </a:r>
            <a:r>
              <a:rPr lang="en-US" baseline="0" dirty="0" err="1"/>
              <a:t>TxGH</a:t>
            </a:r>
            <a:r>
              <a:rPr lang="en-US" baseline="0" dirty="0"/>
              <a:t> and PRTF</a:t>
            </a:r>
          </a:p>
          <a:p>
            <a:endParaRPr lang="en-US" baseline="0" dirty="0"/>
          </a:p>
          <a:p>
            <a:r>
              <a:rPr lang="en-US" baseline="0" dirty="0"/>
              <a:t>If a youth is placed out of home, the environment needs to be the least restrictive, the placement needs to be short term and a re entry or discharge plan needs to be established at the beginning of the placement. Placements do not need to be consecutive or a step process.  Probation officers need to continue to engage the family and youth during any out of home placement. As a reminder these are the out of home placements </a:t>
            </a:r>
          </a:p>
          <a:p>
            <a:r>
              <a:rPr lang="en-US" b="0" baseline="0" dirty="0"/>
              <a:t>TX </a:t>
            </a:r>
          </a:p>
          <a:p>
            <a:pPr marL="171450" indent="-171450">
              <a:buFont typeface="Arial" panose="020B0604020202020204" pitchFamily="34" charset="0"/>
              <a:buChar char="•"/>
            </a:pPr>
            <a:r>
              <a:rPr lang="en-US" b="0" baseline="0" dirty="0"/>
              <a:t>Acute Hospitalization </a:t>
            </a:r>
          </a:p>
          <a:p>
            <a:pPr marL="171450" indent="-171450">
              <a:buFont typeface="Arial" panose="020B0604020202020204" pitchFamily="34" charset="0"/>
              <a:buChar char="•"/>
            </a:pPr>
            <a:r>
              <a:rPr lang="en-US" b="0" baseline="0" dirty="0" err="1"/>
              <a:t>PRTF</a:t>
            </a:r>
            <a:r>
              <a:rPr lang="en-US" b="0" baseline="0" dirty="0"/>
              <a:t> </a:t>
            </a:r>
          </a:p>
          <a:p>
            <a:pPr marL="171450" indent="-171450">
              <a:buFont typeface="Arial" panose="020B0604020202020204" pitchFamily="34" charset="0"/>
              <a:buChar char="•"/>
            </a:pPr>
            <a:r>
              <a:rPr lang="en-US" b="0" baseline="0" dirty="0" err="1"/>
              <a:t>TxGH</a:t>
            </a:r>
            <a:endParaRPr lang="en-US" b="0" baseline="0" dirty="0"/>
          </a:p>
          <a:p>
            <a:endParaRPr lang="en-US" b="0" baseline="0" dirty="0"/>
          </a:p>
          <a:p>
            <a:r>
              <a:rPr lang="en-US" b="0" baseline="0" dirty="0"/>
              <a:t>Non TX</a:t>
            </a:r>
          </a:p>
          <a:p>
            <a:pPr marL="171450" indent="-171450">
              <a:buFont typeface="Arial" panose="020B0604020202020204" pitchFamily="34" charset="0"/>
              <a:buChar char="•"/>
            </a:pPr>
            <a:r>
              <a:rPr lang="en-US" b="0" baseline="0" dirty="0"/>
              <a:t>Group home A and B</a:t>
            </a:r>
          </a:p>
          <a:p>
            <a:pPr marL="171450" indent="-171450">
              <a:buFont typeface="Arial" panose="020B0604020202020204" pitchFamily="34" charset="0"/>
              <a:buChar char="•"/>
            </a:pPr>
            <a:r>
              <a:rPr lang="en-US" b="0" baseline="0" dirty="0"/>
              <a:t>Agency Based Foster Care</a:t>
            </a:r>
          </a:p>
          <a:p>
            <a:pPr marL="171450" indent="-171450">
              <a:buFont typeface="Arial" panose="020B0604020202020204" pitchFamily="34" charset="0"/>
              <a:buChar char="•"/>
            </a:pPr>
            <a:r>
              <a:rPr lang="en-US" b="0" baseline="0" dirty="0"/>
              <a:t>Crisis Stabilization</a:t>
            </a:r>
          </a:p>
          <a:p>
            <a:endParaRPr lang="en-US" baseline="0" dirty="0"/>
          </a:p>
          <a:p>
            <a:r>
              <a:rPr lang="en-US" b="1" dirty="0"/>
              <a:t>Additional</a:t>
            </a:r>
            <a:r>
              <a:rPr lang="en-US" b="1" baseline="0" dirty="0"/>
              <a:t> Probation District services</a:t>
            </a:r>
          </a:p>
          <a:p>
            <a:r>
              <a:rPr lang="en-US" baseline="0" dirty="0"/>
              <a:t>Are also recommended by PO based on risk and need. These also should be short term. What are some of the these services CAM and EM? </a:t>
            </a:r>
          </a:p>
          <a:p>
            <a:endParaRPr lang="en-US" baseline="0" dirty="0"/>
          </a:p>
          <a:p>
            <a:r>
              <a:rPr lang="en-US" baseline="0" dirty="0"/>
              <a:t>EM is seen as a detention alternative EM restricts a youth’s liberties---this is highly restrictive service not to be utilized for extended period of time—it is short term.</a:t>
            </a:r>
          </a:p>
          <a:p>
            <a:endParaRPr lang="en-US" b="1" baseline="0" dirty="0"/>
          </a:p>
          <a:p>
            <a:r>
              <a:rPr lang="en-US" b="0" baseline="0" dirty="0"/>
              <a:t>Say:  When do you use CAM?  Say: What other strategies have you as an officer utilized beside CAM? </a:t>
            </a:r>
          </a:p>
          <a:p>
            <a:endParaRPr lang="en-US" b="0" baseline="0" dirty="0"/>
          </a:p>
          <a:p>
            <a:r>
              <a:rPr lang="en-US" b="0" baseline="0" dirty="0"/>
              <a:t>This is utilized when a youth can not abstain from alcohol when using CAM the youth needs to be involved in alcohol treatment. </a:t>
            </a:r>
          </a:p>
          <a:p>
            <a:endParaRPr lang="en-US" b="0" baseline="0" dirty="0"/>
          </a:p>
          <a:p>
            <a:endParaRPr lang="en-US" b="1" baseline="0" dirty="0"/>
          </a:p>
          <a:p>
            <a:endParaRPr lang="en-US" b="0" baseline="0" dirty="0"/>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ED93AB1C-F9BE-460D-8274-C9753389DF5E}" type="slidenum">
              <a:rPr lang="en-US" smtClean="0"/>
              <a:t>29</a:t>
            </a:fld>
            <a:endParaRPr lang="en-US"/>
          </a:p>
        </p:txBody>
      </p:sp>
    </p:spTree>
    <p:extLst>
      <p:ext uri="{BB962C8B-B14F-4D97-AF65-F5344CB8AC3E}">
        <p14:creationId xmlns:p14="http://schemas.microsoft.com/office/powerpoint/2010/main" val="89159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1" dirty="0"/>
              <a:t>Say:</a:t>
            </a:r>
            <a:r>
              <a:rPr lang="en-US" dirty="0"/>
              <a:t>  How</a:t>
            </a:r>
            <a:r>
              <a:rPr lang="en-US" baseline="0" dirty="0"/>
              <a:t> do SDs relate to Risk, Need and Responsivity?  </a:t>
            </a:r>
          </a:p>
          <a:p>
            <a:endParaRPr lang="en-US" baseline="0" dirty="0"/>
          </a:p>
          <a:p>
            <a:r>
              <a:rPr lang="en-US" baseline="0" dirty="0"/>
              <a:t>We all are familiar with RNR principles and how they relate to targeting criminogenic risks and needs.  But, there are two other key components relating to RNR that are Dosage and Treatment.  </a:t>
            </a:r>
          </a:p>
          <a:p>
            <a:endParaRPr lang="en-US" baseline="0" dirty="0"/>
          </a:p>
          <a:p>
            <a:r>
              <a:rPr lang="en-US" b="1" baseline="0" dirty="0"/>
              <a:t>RISK:  </a:t>
            </a:r>
            <a:r>
              <a:rPr lang="en-US" b="0" baseline="0" dirty="0"/>
              <a:t>We know the risk principle answers the “who” should we target.  Risk Principle tells us to reserve our most intensive interventions and supervision for our higher risk youth.  Intensive interventions for lower risk youth can actually increase recidivism.</a:t>
            </a:r>
            <a:endParaRPr lang="en-US" baseline="0" dirty="0"/>
          </a:p>
          <a:p>
            <a:endParaRPr lang="en-US" baseline="0" dirty="0"/>
          </a:p>
          <a:p>
            <a:r>
              <a:rPr lang="en-US" b="1" baseline="0" dirty="0"/>
              <a:t>NEED: </a:t>
            </a:r>
            <a:r>
              <a:rPr lang="en-US" b="0" baseline="0" dirty="0"/>
              <a:t> The need principle tells us that by assessing and targeting criminogenic needs</a:t>
            </a:r>
            <a:r>
              <a:rPr lang="en-US" b="1" baseline="0" dirty="0"/>
              <a:t> </a:t>
            </a:r>
            <a:r>
              <a:rPr lang="en-US" b="0" baseline="0" dirty="0"/>
              <a:t>for change can reduce the probability of reduction of recidivism.  Criminogenic needs include:  Antisocial attitudes, antisocial friends, substance use, impulsive behavior.  Non-criminogenic is not linked to criminal behavior include:  anxiety, low self esteem, medical needs</a:t>
            </a:r>
            <a:endParaRPr lang="en-US" b="1" baseline="0" dirty="0"/>
          </a:p>
          <a:p>
            <a:endParaRPr lang="en-US" baseline="0" dirty="0"/>
          </a:p>
          <a:p>
            <a:r>
              <a:rPr lang="en-US" b="1" baseline="0" dirty="0"/>
              <a:t>RESPONSIVITY:  </a:t>
            </a:r>
            <a:r>
              <a:rPr lang="en-US" b="0" baseline="0" dirty="0"/>
              <a:t>How are we going to implement the interventions taking into consider the youth’s individual learning style, temperament, ethnicity, cultural, neighborhood, trauma, etc. </a:t>
            </a:r>
          </a:p>
          <a:p>
            <a:endParaRPr lang="en-US" b="0" baseline="0" dirty="0"/>
          </a:p>
          <a:p>
            <a:r>
              <a:rPr lang="en-US" b="1" baseline="0" dirty="0"/>
              <a:t>Dosage</a:t>
            </a:r>
            <a:r>
              <a:rPr lang="en-US" baseline="0" dirty="0"/>
              <a:t> includes involves helping the youth and family find ways to structure the youth’s time around positive prosocial activities that support behavior change.  We can do this by looking to the youth’s strengths and things the youth enjoys doing.  The dosage principles also helps us to tap into other on-going supports with mentors or other role models that the youth may have or develop in their life that can continue to be that positive on-going support long after the youth and family are no longer involved in probation.  </a:t>
            </a:r>
          </a:p>
          <a:p>
            <a:r>
              <a:rPr lang="en-US" baseline="0" dirty="0"/>
              <a:t>Depending on the youth’s risk will help us determine how much of the youth’s free time needs to be filled with activities to support change.  So, the risk principle says we prioritize treatment and interventions for the higher risk youth, more structure needs to be implemented to support positive attempts at behavior change.  Allowing the youth and family voice and building on strengths and sparks, this is a way to fulfill the dosage principle.  Dosage relates to the SD’s to frequency, length of stay </a:t>
            </a:r>
          </a:p>
          <a:p>
            <a:endParaRPr lang="en-US" baseline="0" dirty="0"/>
          </a:p>
          <a:p>
            <a:r>
              <a:rPr lang="en-US" b="1" baseline="0" dirty="0"/>
              <a:t>ASK:</a:t>
            </a:r>
            <a:r>
              <a:rPr lang="en-US" baseline="0" dirty="0"/>
              <a:t>  How does the </a:t>
            </a:r>
            <a:r>
              <a:rPr lang="en-US" b="1" baseline="0" dirty="0"/>
              <a:t>treatment principle </a:t>
            </a:r>
            <a:r>
              <a:rPr lang="en-US" baseline="0" dirty="0"/>
              <a:t>relate to RNR and SD?</a:t>
            </a:r>
          </a:p>
          <a:p>
            <a:r>
              <a:rPr lang="en-US" baseline="0" dirty="0"/>
              <a:t>When applying the treatment principle, we want to target those criminogenic need areas for interventions proven to be effective.  The treatment principles supports the effective interventions have some common key elements to look for.  </a:t>
            </a:r>
          </a:p>
          <a:p>
            <a:pPr marL="171450" indent="-171450">
              <a:buFont typeface="Arial" panose="020B0604020202020204" pitchFamily="34" charset="0"/>
              <a:buChar char="•"/>
            </a:pPr>
            <a:r>
              <a:rPr lang="en-US" baseline="0" dirty="0"/>
              <a:t>Interventions are behavioral and focus on the precipitating behaviors </a:t>
            </a:r>
          </a:p>
          <a:p>
            <a:pPr marL="171450" indent="-171450">
              <a:buFont typeface="Arial" panose="020B0604020202020204" pitchFamily="34" charset="0"/>
              <a:buChar char="•"/>
            </a:pPr>
            <a:r>
              <a:rPr lang="en-US" baseline="0" dirty="0"/>
              <a:t>Action-oriented-means the youth should be provided opportunities to explore new thinking and ideas and trying out new skills</a:t>
            </a:r>
          </a:p>
          <a:p>
            <a:pPr marL="171450" indent="-171450">
              <a:buFont typeface="Arial" panose="020B0604020202020204" pitchFamily="34" charset="0"/>
              <a:buChar char="•"/>
            </a:pPr>
            <a:r>
              <a:rPr lang="en-US" baseline="0" dirty="0"/>
              <a:t>Behavior is appropriate reinforced</a:t>
            </a:r>
          </a:p>
          <a:p>
            <a:pPr marL="171450" indent="-171450">
              <a:buFont typeface="Arial" panose="020B0604020202020204" pitchFamily="34" charset="0"/>
              <a:buChar char="•"/>
            </a:pPr>
            <a:r>
              <a:rPr lang="en-US" baseline="0" dirty="0"/>
              <a:t>Therapists need to include responsivity factors in order to understand and connect with the youth and family</a:t>
            </a:r>
          </a:p>
          <a:p>
            <a:pPr marL="171450" indent="-171450">
              <a:buFont typeface="Arial" panose="020B0604020202020204" pitchFamily="34" charset="0"/>
              <a:buChar char="•"/>
            </a:pPr>
            <a:r>
              <a:rPr lang="en-US" baseline="0" dirty="0"/>
              <a:t>Therapists that are competent, have qualified, experienced and dedicated staff are proven to have better and longer lasting outcomes</a:t>
            </a:r>
          </a:p>
          <a:p>
            <a:pPr marL="171450" indent="-171450">
              <a:buFont typeface="Arial" panose="020B0604020202020204" pitchFamily="34" charset="0"/>
              <a:buChar char="•"/>
            </a:pPr>
            <a:r>
              <a:rPr lang="en-US" baseline="0" dirty="0"/>
              <a:t>Using treatment models and  interventions, such as cognitive behavioral strategies, that are proven effective and targets negative, hostile and antisocial attitudes, values and beliefs</a:t>
            </a:r>
          </a:p>
          <a:p>
            <a:pPr marL="171450" indent="-171450">
              <a:buFont typeface="Arial" panose="020B0604020202020204" pitchFamily="34" charset="0"/>
              <a:buChar char="•"/>
            </a:pPr>
            <a:r>
              <a:rPr lang="en-US" baseline="0" dirty="0"/>
              <a:t>Family supported interventions that help the family learn appropriate behavioral techniques</a:t>
            </a:r>
          </a:p>
          <a:p>
            <a:pPr marL="171450" indent="-171450">
              <a:buFont typeface="Arial" panose="020B0604020202020204" pitchFamily="34" charset="0"/>
              <a:buChar char="•"/>
            </a:pPr>
            <a:r>
              <a:rPr lang="en-US" baseline="0" dirty="0"/>
              <a:t>Treatment intensity is based on targeted risk, needs and responsivity factors.</a:t>
            </a:r>
          </a:p>
          <a:p>
            <a:pPr marL="171450" indent="-171450">
              <a:buFont typeface="Arial" panose="020B0604020202020204" pitchFamily="34" charset="0"/>
              <a:buChar char="•"/>
            </a:pPr>
            <a:r>
              <a:rPr lang="en-US" baseline="0" dirty="0"/>
              <a:t>Treatment providers evaluate how they are doing and promote what they do well.</a:t>
            </a:r>
          </a:p>
          <a:p>
            <a:endParaRPr lang="en-US" baseline="0" dirty="0"/>
          </a:p>
          <a:p>
            <a:endParaRPr lang="en-US" baseline="0" dirty="0"/>
          </a:p>
          <a:p>
            <a:r>
              <a:rPr lang="en-US" dirty="0"/>
              <a:t>Assisting the family in selecting service and service</a:t>
            </a:r>
            <a:r>
              <a:rPr lang="en-US" baseline="0" dirty="0"/>
              <a:t> provider----based on assessments, </a:t>
            </a:r>
            <a:r>
              <a:rPr lang="en-US" baseline="0" dirty="0" err="1"/>
              <a:t>YLS</a:t>
            </a:r>
            <a:r>
              <a:rPr lang="en-US" baseline="0" dirty="0"/>
              <a:t>, MAYSI, MI skills </a:t>
            </a:r>
            <a:endParaRPr lang="en-US" dirty="0"/>
          </a:p>
          <a:p>
            <a:endParaRPr lang="en-US" dirty="0"/>
          </a:p>
        </p:txBody>
      </p:sp>
      <p:sp>
        <p:nvSpPr>
          <p:cNvPr id="4" name="Slide Number Placeholder 3"/>
          <p:cNvSpPr>
            <a:spLocks noGrp="1"/>
          </p:cNvSpPr>
          <p:nvPr>
            <p:ph type="sldNum" sz="quarter" idx="10"/>
          </p:nvPr>
        </p:nvSpPr>
        <p:spPr/>
        <p:txBody>
          <a:bodyPr/>
          <a:lstStyle/>
          <a:p>
            <a:fld id="{ED93AB1C-F9BE-460D-8274-C9753389DF5E}" type="slidenum">
              <a:rPr lang="en-US" smtClean="0"/>
              <a:t>31</a:t>
            </a:fld>
            <a:endParaRPr lang="en-US"/>
          </a:p>
        </p:txBody>
      </p:sp>
    </p:spTree>
    <p:extLst>
      <p:ext uri="{BB962C8B-B14F-4D97-AF65-F5344CB8AC3E}">
        <p14:creationId xmlns:p14="http://schemas.microsoft.com/office/powerpoint/2010/main" val="3173847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Say: We did not</a:t>
            </a:r>
            <a:r>
              <a:rPr lang="en-US" baseline="0" dirty="0"/>
              <a:t> change the SDs just to make changes. We as Probation decided that we needed to clarify some of the definitions, so they would be user friendly. They are more descriptive, more inclusive. We did not have a mechanism to determine if providers were meeting all the requirements for the service they were providing. They also are in line with Medicaid and the division of behavioral health definitions; this way, providers do not have to meet different expectations for different providers. </a:t>
            </a:r>
          </a:p>
          <a:p>
            <a:endParaRPr lang="en-US" baseline="0" dirty="0"/>
          </a:p>
          <a:p>
            <a:r>
              <a:rPr lang="en-US" baseline="0" dirty="0"/>
              <a:t>In probation, a group of individuals within the juvenile division and rehabilitative service unit assisted in writing the SDs and SIGS based on Medicaid and DBH. Many meetings and heated discussions occurred among licensed and non licensed staff.</a:t>
            </a:r>
          </a:p>
          <a:p>
            <a:endParaRPr lang="en-US" baseline="0" dirty="0"/>
          </a:p>
          <a:p>
            <a:r>
              <a:rPr lang="en-US" baseline="0" dirty="0"/>
              <a:t>During the development of these definitions, public comment was asked for on 2 different occasions for 60 and 90 days.  There is a list serve of all the RSPs that would have received an email stating there was time for public comment. The Fee for Service Advisory Committee and NABHO NE association of behavioral health organizations also weighed in on the SDs and SIGS.</a:t>
            </a:r>
          </a:p>
          <a:p>
            <a:endParaRPr lang="en-US" baseline="0" dirty="0"/>
          </a:p>
          <a:p>
            <a:r>
              <a:rPr lang="en-US" baseline="0" dirty="0"/>
              <a:t>As changes came in, Diane Daly organized all the comments.</a:t>
            </a:r>
          </a:p>
          <a:p>
            <a:endParaRPr lang="en-US" baseline="0" dirty="0"/>
          </a:p>
          <a:p>
            <a:endParaRPr lang="en-US" baseline="0" dirty="0"/>
          </a:p>
          <a:p>
            <a:r>
              <a:rPr lang="en-US" baseline="0" dirty="0"/>
              <a:t> </a:t>
            </a:r>
            <a:endParaRPr lang="en-US" dirty="0"/>
          </a:p>
        </p:txBody>
      </p:sp>
      <p:sp>
        <p:nvSpPr>
          <p:cNvPr id="4" name="Slide Number Placeholder 3"/>
          <p:cNvSpPr>
            <a:spLocks noGrp="1"/>
          </p:cNvSpPr>
          <p:nvPr>
            <p:ph type="sldNum" sz="quarter" idx="10"/>
          </p:nvPr>
        </p:nvSpPr>
        <p:spPr/>
        <p:txBody>
          <a:bodyPr/>
          <a:lstStyle/>
          <a:p>
            <a:fld id="{ED93AB1C-F9BE-460D-8274-C9753389DF5E}" type="slidenum">
              <a:rPr lang="en-US" smtClean="0"/>
              <a:t>3</a:t>
            </a:fld>
            <a:endParaRPr lang="en-US"/>
          </a:p>
        </p:txBody>
      </p:sp>
    </p:spTree>
    <p:extLst>
      <p:ext uri="{BB962C8B-B14F-4D97-AF65-F5344CB8AC3E}">
        <p14:creationId xmlns:p14="http://schemas.microsoft.com/office/powerpoint/2010/main" val="688058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a:t>
            </a:r>
            <a:r>
              <a:rPr lang="en-US" dirty="0"/>
              <a:t>: why are we discussing YLS----we need to assess to determine what services</a:t>
            </a:r>
            <a:r>
              <a:rPr lang="en-US" baseline="0" dirty="0"/>
              <a:t> the youth needs to address their criminogenic risk.  Focus on the dynamic risk factors and the static factor is left off because it can’t be changed.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baseline="0" dirty="0"/>
              <a:t>9:20 </a:t>
            </a:r>
          </a:p>
          <a:p>
            <a:r>
              <a:rPr lang="en-US" b="1" baseline="0" dirty="0"/>
              <a:t>Get into groups of 2 or 3</a:t>
            </a:r>
          </a:p>
          <a:p>
            <a:r>
              <a:rPr lang="en-US" b="1" baseline="0" dirty="0"/>
              <a:t>20 minutes total for this activity</a:t>
            </a:r>
          </a:p>
          <a:p>
            <a:r>
              <a:rPr lang="en-US" b="1" baseline="0" dirty="0"/>
              <a:t>Each group will receive a YLS domain.  Have the group identify which of the treatment, non-treatment, out of home placement and additional probation services could target this domain.  Divide your interventions into:  </a:t>
            </a:r>
          </a:p>
          <a:p>
            <a:endParaRPr lang="en-US" b="1" baseline="0" dirty="0"/>
          </a:p>
          <a:p>
            <a:r>
              <a:rPr lang="en-US" b="1" baseline="0" dirty="0"/>
              <a:t>Low in the domain </a:t>
            </a:r>
          </a:p>
          <a:p>
            <a:r>
              <a:rPr lang="en-US" b="1" baseline="0" dirty="0"/>
              <a:t>Moderate in the domain</a:t>
            </a:r>
          </a:p>
          <a:p>
            <a:r>
              <a:rPr lang="en-US" b="1" baseline="0" dirty="0"/>
              <a:t>High in the domain</a:t>
            </a:r>
          </a:p>
          <a:p>
            <a:endParaRPr lang="en-US" b="1" baseline="0" dirty="0"/>
          </a:p>
          <a:p>
            <a:r>
              <a:rPr lang="en-US" b="1" baseline="0" dirty="0"/>
              <a:t>How can the service be used?  What question do you want answered?  What do you need to consider for treatment services?  Non-treatment service, etc.  </a:t>
            </a:r>
          </a:p>
          <a:p>
            <a:r>
              <a:rPr lang="en-US" b="1" baseline="0" dirty="0"/>
              <a:t>What outcomes are you looking for?  What is the officer role in implementing an intervention?  How do you know when to begin transition planning or discharge from a service?</a:t>
            </a:r>
          </a:p>
          <a:p>
            <a:endParaRPr lang="en-US" b="1" baseline="0" dirty="0"/>
          </a:p>
          <a:p>
            <a:r>
              <a:rPr lang="en-US" b="1" baseline="0" dirty="0"/>
              <a:t>Trainer Notes</a:t>
            </a:r>
            <a:r>
              <a:rPr lang="en-US" baseline="0" dirty="0"/>
              <a:t>:</a:t>
            </a:r>
          </a:p>
          <a:p>
            <a:r>
              <a:rPr lang="en-US" baseline="0" dirty="0"/>
              <a:t>YLS domains</a:t>
            </a:r>
          </a:p>
          <a:p>
            <a:r>
              <a:rPr lang="en-US" baseline="0" dirty="0"/>
              <a:t>Outcomes</a:t>
            </a:r>
          </a:p>
          <a:p>
            <a:endParaRPr lang="en-US" baseline="0" dirty="0"/>
          </a:p>
          <a:p>
            <a:r>
              <a:rPr lang="en-US" baseline="0" dirty="0"/>
              <a:t>Questions we want answered---- what do you need to consider for Treatment services?   I need recommendations from a clinician for MH, SU or CO treatment could be outpatient or IOP depending on the need of services also depends on whether the youth is having MH or SU symptoms </a:t>
            </a:r>
          </a:p>
          <a:p>
            <a:endParaRPr lang="en-US" baseline="0" dirty="0"/>
          </a:p>
          <a:p>
            <a:r>
              <a:rPr lang="en-US" baseline="0" dirty="0"/>
              <a:t>How do you know if a youth needs non treatment services?  They are based on YLS domains---if there is high risk score in family circumstances what service would I need EIHFT, Family Partner, IFP </a:t>
            </a:r>
          </a:p>
          <a:p>
            <a:endParaRPr lang="en-US" baseline="0" dirty="0"/>
          </a:p>
          <a:p>
            <a:endParaRPr lang="en-US" baseline="0" dirty="0"/>
          </a:p>
          <a:p>
            <a:r>
              <a:rPr lang="en-US" b="1" baseline="0" dirty="0"/>
              <a:t>Over serving low risk youth---</a:t>
            </a:r>
          </a:p>
          <a:p>
            <a:r>
              <a:rPr lang="en-US" b="1" baseline="0" dirty="0"/>
              <a:t>Stepping down a youth—re entry from out of home </a:t>
            </a:r>
          </a:p>
          <a:p>
            <a:endParaRPr lang="en-US" dirty="0"/>
          </a:p>
        </p:txBody>
      </p:sp>
      <p:sp>
        <p:nvSpPr>
          <p:cNvPr id="4" name="Slide Number Placeholder 3"/>
          <p:cNvSpPr>
            <a:spLocks noGrp="1"/>
          </p:cNvSpPr>
          <p:nvPr>
            <p:ph type="sldNum" sz="quarter" idx="10"/>
          </p:nvPr>
        </p:nvSpPr>
        <p:spPr/>
        <p:txBody>
          <a:bodyPr/>
          <a:lstStyle/>
          <a:p>
            <a:fld id="{ED93AB1C-F9BE-460D-8274-C9753389DF5E}" type="slidenum">
              <a:rPr lang="en-US" smtClean="0"/>
              <a:t>32</a:t>
            </a:fld>
            <a:endParaRPr lang="en-US"/>
          </a:p>
        </p:txBody>
      </p:sp>
    </p:spTree>
    <p:extLst>
      <p:ext uri="{BB962C8B-B14F-4D97-AF65-F5344CB8AC3E}">
        <p14:creationId xmlns:p14="http://schemas.microsoft.com/office/powerpoint/2010/main" val="16120999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being updated and you</a:t>
            </a:r>
            <a:r>
              <a:rPr lang="en-US" baseline="0" dirty="0"/>
              <a:t> will be notified.  </a:t>
            </a:r>
            <a:endParaRPr lang="en-US" dirty="0"/>
          </a:p>
          <a:p>
            <a:endParaRPr lang="en-US" dirty="0"/>
          </a:p>
          <a:p>
            <a:endParaRPr lang="en-US" dirty="0"/>
          </a:p>
          <a:p>
            <a:r>
              <a:rPr lang="en-US" dirty="0"/>
              <a:t>Say: For</a:t>
            </a:r>
            <a:r>
              <a:rPr lang="en-US" baseline="0" dirty="0"/>
              <a:t> an evaluation to be completed by a clinician,  officers will need to tell the clinician what </a:t>
            </a:r>
            <a:r>
              <a:rPr lang="en-US" dirty="0"/>
              <a:t>question</a:t>
            </a:r>
            <a:r>
              <a:rPr lang="en-US" baseline="0" dirty="0"/>
              <a:t> they want answered.  Clinician will need to know the presenting problem or primary complaint that the youth has. This will go for all types of evaluation.  If the youth is testing positive for marijuana and has a charge for possession the clinician will complete an SU evaluation. If the youth is sleeping all the time, not eating or attending school the clinician w may do a MH evaluation.  If a youth is already attending therapy they will not need an evaluation, the officer will need to communicate with the current provider to update them. </a:t>
            </a:r>
          </a:p>
          <a:p>
            <a:endParaRPr lang="en-US" baseline="0" dirty="0"/>
          </a:p>
          <a:p>
            <a:r>
              <a:rPr lang="en-US" b="1" baseline="0" dirty="0"/>
              <a:t>Trainer Notes:</a:t>
            </a:r>
          </a:p>
          <a:p>
            <a:r>
              <a:rPr lang="en-US" baseline="0" dirty="0"/>
              <a:t>An evaluation should always answer a question-------scenario a youth has had an evaluation every year for the past three years, each evaluation has three different DX what Do they need for an evaluation?  Psych eval</a:t>
            </a:r>
          </a:p>
          <a:p>
            <a:r>
              <a:rPr lang="en-US" baseline="0" dirty="0"/>
              <a:t>Testing positive every day for MJ what evaluations should they have?   SU </a:t>
            </a:r>
          </a:p>
          <a:p>
            <a:r>
              <a:rPr lang="en-US" baseline="0" dirty="0"/>
              <a:t>A youth has been in a </a:t>
            </a:r>
            <a:r>
              <a:rPr lang="en-US" baseline="0" dirty="0" err="1"/>
              <a:t>PRTF</a:t>
            </a:r>
            <a:r>
              <a:rPr lang="en-US" baseline="0" dirty="0"/>
              <a:t> for 1 year, prior to that they were involved in out patient therapy for 3 years but not making any progress—as an officer what do I do next? The youth may need a psychological evaluation with some psych testing to sort out what the youth’s appropriate diagnosis is.</a:t>
            </a:r>
          </a:p>
          <a:p>
            <a:r>
              <a:rPr lang="en-US" baseline="0" dirty="0"/>
              <a:t>The youth is not engaged with me as an office does the youth need an evaluations no. PO will need to use MI skills </a:t>
            </a:r>
          </a:p>
          <a:p>
            <a:r>
              <a:rPr lang="en-US" baseline="0" dirty="0"/>
              <a:t>Youth has been failing all their classes they say they do not understand what the test questions are? what type of evaluation do you we need?  Psych testing add on for testing to determine if the youth has a Learning disability ---schools can do this ask for MDT first remember the parents must do this.</a:t>
            </a:r>
          </a:p>
          <a:p>
            <a:endParaRPr lang="en-US" baseline="0" dirty="0"/>
          </a:p>
          <a:p>
            <a:r>
              <a:rPr lang="en-US" b="1" baseline="0" dirty="0"/>
              <a:t>Compliance worksheets are in the Tool box This is the time to review compliance worksheets.</a:t>
            </a:r>
          </a:p>
          <a:p>
            <a:r>
              <a:rPr lang="en-US" sz="1200" b="1" kern="1200" dirty="0">
                <a:solidFill>
                  <a:schemeClr val="tx1"/>
                </a:solidFill>
                <a:effectLst/>
                <a:latin typeface="+mn-lt"/>
                <a:ea typeface="+mn-ea"/>
                <a:cs typeface="+mn-cs"/>
              </a:rPr>
              <a:t>Initial Evaluations</a:t>
            </a:r>
            <a:r>
              <a:rPr lang="en-US" sz="1200" kern="1200" dirty="0">
                <a:solidFill>
                  <a:schemeClr val="tx1"/>
                </a:solidFill>
                <a:effectLst/>
                <a:latin typeface="+mn-lt"/>
                <a:ea typeface="+mn-ea"/>
                <a:cs typeface="+mn-cs"/>
              </a:rPr>
              <a:t> include: </a:t>
            </a:r>
            <a:r>
              <a:rPr lang="en-US" sz="1200" b="1" kern="1200" dirty="0">
                <a:solidFill>
                  <a:schemeClr val="tx1"/>
                </a:solidFill>
                <a:effectLst/>
                <a:latin typeface="+mn-lt"/>
                <a:ea typeface="+mn-ea"/>
                <a:cs typeface="+mn-cs"/>
              </a:rPr>
              <a:t>Mental Health</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Substance Use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Co-Occurring</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Juveniles Who Sexually Harm.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Mental Health</a:t>
            </a:r>
            <a:r>
              <a:rPr lang="en-US" sz="1200" kern="1200" dirty="0">
                <a:solidFill>
                  <a:schemeClr val="tx1"/>
                </a:solidFill>
                <a:effectLst/>
                <a:latin typeface="+mn-lt"/>
                <a:ea typeface="+mn-ea"/>
                <a:cs typeface="+mn-cs"/>
              </a:rPr>
              <a:t>: mental health symptoms, behavioral health concerns, identified through self-report, mental health screening (MAYSI), information received from collateral contacts, etc. Recommendations may include diagnosis and treatment needs, such as mental health outpatient or intensive outpatient, and/or referral for medication evaluation</a:t>
            </a:r>
          </a:p>
          <a:p>
            <a:r>
              <a:rPr lang="en-US" sz="1200" b="1" kern="1200" dirty="0">
                <a:solidFill>
                  <a:schemeClr val="tx1"/>
                </a:solidFill>
                <a:effectLst/>
                <a:latin typeface="+mn-lt"/>
                <a:ea typeface="+mn-ea"/>
                <a:cs typeface="+mn-cs"/>
              </a:rPr>
              <a:t>Substance Use</a:t>
            </a:r>
            <a:r>
              <a:rPr lang="en-US" sz="1200" kern="1200" dirty="0">
                <a:solidFill>
                  <a:schemeClr val="tx1"/>
                </a:solidFill>
                <a:effectLst/>
                <a:latin typeface="+mn-lt"/>
                <a:ea typeface="+mn-ea"/>
                <a:cs typeface="+mn-cs"/>
              </a:rPr>
              <a:t>: substance use issues, use as identified through self-report, screening, collateral information, and/or positive drug/alcohol tests. Recommendations may include diagnosis, prevention, and treatment needs. </a:t>
            </a:r>
          </a:p>
          <a:p>
            <a:r>
              <a:rPr lang="en-US" sz="1200" b="1" kern="1200" dirty="0">
                <a:solidFill>
                  <a:schemeClr val="tx1"/>
                </a:solidFill>
                <a:effectLst/>
                <a:latin typeface="+mn-lt"/>
                <a:ea typeface="+mn-ea"/>
                <a:cs typeface="+mn-cs"/>
              </a:rPr>
              <a:t>Co-Occurring Evaluation</a:t>
            </a:r>
            <a:r>
              <a:rPr lang="en-US" sz="1200" kern="1200" dirty="0">
                <a:solidFill>
                  <a:schemeClr val="tx1"/>
                </a:solidFill>
                <a:effectLst/>
                <a:latin typeface="+mn-lt"/>
                <a:ea typeface="+mn-ea"/>
                <a:cs typeface="+mn-cs"/>
              </a:rPr>
              <a:t>: behavioral health concerns identified relative to both mental health and substance use issues. Again, identified through self-report, formal and informal assessment/screening, information received from collateral contacts, etc. Recommendations may include mental health and/or substance use treatment, referral for more extensive evaluation (e.g., psychiatric or psychological evaluation), supportive services. </a:t>
            </a:r>
          </a:p>
          <a:p>
            <a:r>
              <a:rPr lang="en-US" sz="1200" b="1" kern="1200" dirty="0">
                <a:solidFill>
                  <a:schemeClr val="tx1"/>
                </a:solidFill>
                <a:effectLst/>
                <a:latin typeface="+mn-lt"/>
                <a:ea typeface="+mn-ea"/>
                <a:cs typeface="+mn-cs"/>
              </a:rPr>
              <a:t>Juvenile Who Sexually Harms Evaluations</a:t>
            </a:r>
            <a:r>
              <a:rPr lang="en-US" sz="1200" kern="1200" dirty="0">
                <a:solidFill>
                  <a:schemeClr val="tx1"/>
                </a:solidFill>
                <a:effectLst/>
                <a:latin typeface="+mn-lt"/>
                <a:ea typeface="+mn-ea"/>
                <a:cs typeface="+mn-cs"/>
              </a:rPr>
              <a:t>: sexual behavior risk elements, sexual deviance, or behaviors causing legal issues. Best practice suggests using post-adjudication. Recommendations may include specialized treatment for </a:t>
            </a:r>
            <a:r>
              <a:rPr lang="en-US" sz="1200" kern="1200" dirty="0" err="1">
                <a:solidFill>
                  <a:schemeClr val="tx1"/>
                </a:solidFill>
                <a:effectLst/>
                <a:latin typeface="+mn-lt"/>
                <a:ea typeface="+mn-ea"/>
                <a:cs typeface="+mn-cs"/>
              </a:rPr>
              <a:t>JSH</a:t>
            </a:r>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Extensive Evaluations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Psychological Evaluation</a:t>
            </a:r>
            <a:r>
              <a:rPr lang="en-US" sz="1200" kern="1200" dirty="0">
                <a:solidFill>
                  <a:schemeClr val="tx1"/>
                </a:solidFill>
                <a:effectLst/>
                <a:latin typeface="+mn-lt"/>
                <a:ea typeface="+mn-ea"/>
                <a:cs typeface="+mn-cs"/>
              </a:rPr>
              <a:t>: Severe/Persistent Mental Health, Personality Disorder or Cognitive Impairment Elements. Includes objective testing measures (e.g., IQ, executive functioning). Used for diagnostic clarification, address lack of stabilization, concerns related to competency or risk of violence. Also assess amenability to treatment. Recommendations may include treatment and specific interventions, referral for psychiatric evaluation, etc. </a:t>
            </a:r>
          </a:p>
          <a:p>
            <a:r>
              <a:rPr lang="en-US" sz="1200" b="1" kern="1200" dirty="0">
                <a:solidFill>
                  <a:schemeClr val="tx1"/>
                </a:solidFill>
                <a:effectLst/>
                <a:latin typeface="+mn-lt"/>
                <a:ea typeface="+mn-ea"/>
                <a:cs typeface="+mn-cs"/>
              </a:rPr>
              <a:t>Psychiatric Evaluation</a:t>
            </a:r>
            <a:r>
              <a:rPr lang="en-US" sz="1200" kern="1200" dirty="0">
                <a:solidFill>
                  <a:schemeClr val="tx1"/>
                </a:solidFill>
                <a:effectLst/>
                <a:latin typeface="+mn-lt"/>
                <a:ea typeface="+mn-ea"/>
                <a:cs typeface="+mn-cs"/>
              </a:rPr>
              <a:t>:  identify medication needs and precedes medication management. </a:t>
            </a:r>
          </a:p>
          <a:p>
            <a:r>
              <a:rPr lang="en-US" sz="1200" kern="1200" dirty="0">
                <a:solidFill>
                  <a:schemeClr val="tx1"/>
                </a:solidFill>
                <a:effectLst/>
                <a:latin typeface="+mn-lt"/>
                <a:ea typeface="+mn-ea"/>
                <a:cs typeface="+mn-cs"/>
              </a:rPr>
              <a:t> </a:t>
            </a:r>
          </a:p>
          <a:p>
            <a:endParaRPr lang="en-US" b="1"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ED93AB1C-F9BE-460D-8274-C9753389DF5E}" type="slidenum">
              <a:rPr lang="en-US" smtClean="0"/>
              <a:t>33</a:t>
            </a:fld>
            <a:endParaRPr lang="en-US"/>
          </a:p>
        </p:txBody>
      </p:sp>
    </p:spTree>
    <p:extLst>
      <p:ext uri="{BB962C8B-B14F-4D97-AF65-F5344CB8AC3E}">
        <p14:creationId xmlns:p14="http://schemas.microsoft.com/office/powerpoint/2010/main" val="8766297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dirty="0"/>
              <a:t> </a:t>
            </a:r>
            <a:r>
              <a:rPr lang="en-US" baseline="0" dirty="0"/>
              <a:t>Standards of Practice are guidelines for providers. </a:t>
            </a:r>
          </a:p>
          <a:p>
            <a:r>
              <a:rPr lang="en-US" baseline="0" dirty="0"/>
              <a:t>Developed to ensure safe, consistent care to justice involved individuals by establishing the minimum acceptable requirements and responsibilities of a RSP.  Specific expectations will be found in the Juvenile Service Guide. This is on the top of the Standards of Practice.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ED93AB1C-F9BE-460D-8274-C9753389DF5E}" type="slidenum">
              <a:rPr lang="en-US" smtClean="0"/>
              <a:t>34</a:t>
            </a:fld>
            <a:endParaRPr lang="en-US"/>
          </a:p>
        </p:txBody>
      </p:sp>
    </p:spTree>
    <p:extLst>
      <p:ext uri="{BB962C8B-B14F-4D97-AF65-F5344CB8AC3E}">
        <p14:creationId xmlns:p14="http://schemas.microsoft.com/office/powerpoint/2010/main" val="30774346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1" baseline="0" dirty="0"/>
              <a:t>Say:</a:t>
            </a:r>
            <a:r>
              <a:rPr lang="en-US" baseline="0" dirty="0"/>
              <a:t> Now we will discuss what Standards of Practices are.</a:t>
            </a:r>
          </a:p>
          <a:p>
            <a:endParaRPr lang="en-US" baseline="0" dirty="0"/>
          </a:p>
        </p:txBody>
      </p:sp>
      <p:sp>
        <p:nvSpPr>
          <p:cNvPr id="4" name="Slide Number Placeholder 3"/>
          <p:cNvSpPr>
            <a:spLocks noGrp="1"/>
          </p:cNvSpPr>
          <p:nvPr>
            <p:ph type="sldNum" sz="quarter" idx="10"/>
          </p:nvPr>
        </p:nvSpPr>
        <p:spPr/>
        <p:txBody>
          <a:bodyPr/>
          <a:lstStyle/>
          <a:p>
            <a:fld id="{ED93AB1C-F9BE-460D-8274-C9753389DF5E}" type="slidenum">
              <a:rPr lang="en-US" smtClean="0"/>
              <a:t>35</a:t>
            </a:fld>
            <a:endParaRPr lang="en-US"/>
          </a:p>
        </p:txBody>
      </p:sp>
    </p:spTree>
    <p:extLst>
      <p:ext uri="{BB962C8B-B14F-4D97-AF65-F5344CB8AC3E}">
        <p14:creationId xmlns:p14="http://schemas.microsoft.com/office/powerpoint/2010/main" val="16525189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communicate for a variety of reasons! We use communication to share information, comment, ask questions, express wants and needs, develop social relationships, social etiquette, etc. Communication is much more than wants and needs. Our main reasons for communication change over time just slightly</a:t>
            </a:r>
          </a:p>
          <a:p>
            <a:endParaRPr lang="en-US" dirty="0"/>
          </a:p>
          <a:p>
            <a:r>
              <a:rPr lang="en-US" dirty="0"/>
              <a:t>Say:  if there are concerns</a:t>
            </a:r>
            <a:r>
              <a:rPr lang="en-US" baseline="0" dirty="0"/>
              <a:t> with relationship with provider</a:t>
            </a:r>
          </a:p>
          <a:p>
            <a:pPr marL="171450" indent="-171450">
              <a:buFont typeface="Arial" panose="020B0604020202020204" pitchFamily="34" charset="0"/>
              <a:buChar char="•"/>
            </a:pPr>
            <a:r>
              <a:rPr lang="en-US" baseline="0" dirty="0"/>
              <a:t>Talk to provider</a:t>
            </a:r>
          </a:p>
          <a:p>
            <a:pPr marL="171450" indent="-171450">
              <a:buFont typeface="Arial" panose="020B0604020202020204" pitchFamily="34" charset="0"/>
              <a:buChar char="•"/>
            </a:pPr>
            <a:r>
              <a:rPr lang="en-US" baseline="0" dirty="0"/>
              <a:t>Talk to district supervisor</a:t>
            </a:r>
          </a:p>
          <a:p>
            <a:pPr marL="171450" indent="-171450">
              <a:buFont typeface="Arial" panose="020B0604020202020204" pitchFamily="34" charset="0"/>
              <a:buChar char="•"/>
            </a:pPr>
            <a:r>
              <a:rPr lang="en-US" baseline="0" dirty="0"/>
              <a:t>Follow your district process</a:t>
            </a:r>
          </a:p>
          <a:p>
            <a:pPr marL="171450" indent="-171450">
              <a:buFont typeface="Arial" panose="020B0604020202020204" pitchFamily="34" charset="0"/>
              <a:buChar char="•"/>
            </a:pPr>
            <a:r>
              <a:rPr lang="en-US" baseline="0" dirty="0"/>
              <a:t>Talk to service provider network manager</a:t>
            </a:r>
          </a:p>
          <a:p>
            <a:endParaRPr lang="en-US" baseline="0" dirty="0"/>
          </a:p>
          <a:p>
            <a:r>
              <a:rPr lang="en-US" baseline="0" dirty="0"/>
              <a:t>Say: How do you talk to providers about services?</a:t>
            </a:r>
          </a:p>
          <a:p>
            <a:endParaRPr lang="en-US" baseline="0" dirty="0"/>
          </a:p>
          <a:p>
            <a:r>
              <a:rPr lang="en-US" baseline="0" dirty="0"/>
              <a:t>Work with provider --- use your in district process—the districts have the relationship with the providers so if there are concerns or questions use the established relationship you already have---the relationship is key to maintaining services </a:t>
            </a:r>
          </a:p>
          <a:p>
            <a:endParaRPr lang="en-US" baseline="0" dirty="0"/>
          </a:p>
          <a:p>
            <a:r>
              <a:rPr lang="en-US" baseline="0" dirty="0"/>
              <a:t>Consult with supervisor if you have questions that you can not answer  ---staff the case</a:t>
            </a:r>
          </a:p>
          <a:p>
            <a:r>
              <a:rPr lang="en-US" baseline="0" dirty="0"/>
              <a:t>If there are still questions please contact your service provider network manager</a:t>
            </a:r>
          </a:p>
          <a:p>
            <a:endParaRPr lang="en-US" baseline="0" dirty="0"/>
          </a:p>
          <a:p>
            <a:r>
              <a:rPr lang="en-US" baseline="0" dirty="0"/>
              <a:t> </a:t>
            </a:r>
          </a:p>
          <a:p>
            <a:r>
              <a:rPr lang="en-US" dirty="0"/>
              <a:t>If a provider</a:t>
            </a:r>
            <a:r>
              <a:rPr lang="en-US" baseline="0" dirty="0"/>
              <a:t> complains that they can not see things in NPACS it may be true –just give them the information they need to implement the services. </a:t>
            </a:r>
          </a:p>
          <a:p>
            <a:endParaRPr lang="en-US" baseline="0" dirty="0"/>
          </a:p>
          <a:p>
            <a:endParaRPr lang="en-US" baseline="0" dirty="0"/>
          </a:p>
          <a:p>
            <a:r>
              <a:rPr lang="en-US" baseline="0" dirty="0"/>
              <a:t>. </a:t>
            </a:r>
            <a:endParaRPr lang="en-US" dirty="0"/>
          </a:p>
        </p:txBody>
      </p:sp>
      <p:sp>
        <p:nvSpPr>
          <p:cNvPr id="4" name="Slide Number Placeholder 3"/>
          <p:cNvSpPr>
            <a:spLocks noGrp="1"/>
          </p:cNvSpPr>
          <p:nvPr>
            <p:ph type="sldNum" sz="quarter" idx="10"/>
          </p:nvPr>
        </p:nvSpPr>
        <p:spPr/>
        <p:txBody>
          <a:bodyPr/>
          <a:lstStyle/>
          <a:p>
            <a:fld id="{ED93AB1C-F9BE-460D-8274-C9753389DF5E}" type="slidenum">
              <a:rPr lang="en-US" smtClean="0"/>
              <a:t>36</a:t>
            </a:fld>
            <a:endParaRPr lang="en-US"/>
          </a:p>
        </p:txBody>
      </p:sp>
    </p:spTree>
    <p:extLst>
      <p:ext uri="{BB962C8B-B14F-4D97-AF65-F5344CB8AC3E}">
        <p14:creationId xmlns:p14="http://schemas.microsoft.com/office/powerpoint/2010/main" val="12168010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93AB1C-F9BE-460D-8274-C9753389DF5E}" type="slidenum">
              <a:rPr lang="en-US" smtClean="0"/>
              <a:t>37</a:t>
            </a:fld>
            <a:endParaRPr lang="en-US"/>
          </a:p>
        </p:txBody>
      </p:sp>
    </p:spTree>
    <p:extLst>
      <p:ext uri="{BB962C8B-B14F-4D97-AF65-F5344CB8AC3E}">
        <p14:creationId xmlns:p14="http://schemas.microsoft.com/office/powerpoint/2010/main" val="1087089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Why</a:t>
            </a:r>
            <a:r>
              <a:rPr lang="en-US" b="1" baseline="0" dirty="0"/>
              <a:t> have these changed and how will these definitions help me in my day to day case management. These definitions are divided into categories, the actual is more descriptive and there are </a:t>
            </a:r>
            <a:r>
              <a:rPr lang="en-US" b="1" baseline="0" dirty="0" err="1"/>
              <a:t>SIGs</a:t>
            </a:r>
            <a:r>
              <a:rPr lang="en-US" b="1" baseline="0" dirty="0"/>
              <a:t> that explain when to use the specific SD.</a:t>
            </a:r>
          </a:p>
          <a:p>
            <a:endParaRPr lang="en-US" b="1" baseline="0" dirty="0"/>
          </a:p>
          <a:p>
            <a:r>
              <a:rPr lang="en-US" b="0" dirty="0"/>
              <a:t>Let’s take</a:t>
            </a:r>
            <a:r>
              <a:rPr lang="en-US" b="0" baseline="0" dirty="0"/>
              <a:t> some time to discuss what Service Definitions and SIGs are.  We will start with service definitions. </a:t>
            </a:r>
            <a:r>
              <a:rPr lang="en-US" dirty="0"/>
              <a:t>Service definitions</a:t>
            </a:r>
            <a:r>
              <a:rPr lang="en-US" baseline="0" dirty="0"/>
              <a:t> are a description of the a services that an agency or provider will be providing.</a:t>
            </a:r>
          </a:p>
          <a:p>
            <a:endParaRPr lang="en-US" baseline="0" dirty="0"/>
          </a:p>
          <a:p>
            <a:r>
              <a:rPr lang="en-US" baseline="0" dirty="0"/>
              <a:t>Service Definitions are divided into the same categories you are used to from the Juvenile Services Guide:</a:t>
            </a:r>
          </a:p>
          <a:p>
            <a:pPr marL="628650" lvl="1" indent="-171450">
              <a:buFont typeface="Arial" panose="020B0604020202020204" pitchFamily="34" charset="0"/>
              <a:buChar char="•"/>
            </a:pPr>
            <a:r>
              <a:rPr lang="en-US" dirty="0"/>
              <a:t>Treatment</a:t>
            </a:r>
            <a:r>
              <a:rPr lang="en-US" baseline="0" dirty="0"/>
              <a:t> Services – those services that are</a:t>
            </a:r>
            <a:r>
              <a:rPr lang="en-US" dirty="0"/>
              <a:t> recommended by registered treatment providers such</a:t>
            </a:r>
            <a:r>
              <a:rPr lang="en-US" baseline="0" dirty="0"/>
              <a:t> as </a:t>
            </a:r>
            <a:r>
              <a:rPr lang="en-US" dirty="0"/>
              <a:t>evaluations, hospitalization,</a:t>
            </a:r>
            <a:r>
              <a:rPr lang="en-US" baseline="0" dirty="0"/>
              <a:t> </a:t>
            </a:r>
            <a:r>
              <a:rPr lang="en-US" dirty="0"/>
              <a:t>out</a:t>
            </a:r>
            <a:r>
              <a:rPr lang="en-US" baseline="0" dirty="0"/>
              <a:t>patient, IOP, inpatient, TGH, MH, SU and CO </a:t>
            </a:r>
            <a:endParaRPr lang="en-US" dirty="0"/>
          </a:p>
          <a:p>
            <a:pPr marL="628650" lvl="1" indent="-171450">
              <a:buFont typeface="Arial" panose="020B0604020202020204" pitchFamily="34" charset="0"/>
              <a:buChar char="•"/>
            </a:pPr>
            <a:r>
              <a:rPr lang="en-US" dirty="0"/>
              <a:t>Non-Treatment</a:t>
            </a:r>
            <a:r>
              <a:rPr lang="en-US" baseline="0" dirty="0"/>
              <a:t> – those services that a </a:t>
            </a:r>
            <a:r>
              <a:rPr lang="en-US" dirty="0"/>
              <a:t>probation officer recommends</a:t>
            </a:r>
            <a:r>
              <a:rPr lang="en-US" baseline="0" dirty="0"/>
              <a:t> such as </a:t>
            </a:r>
            <a:r>
              <a:rPr lang="en-US" dirty="0"/>
              <a:t>IFP,</a:t>
            </a:r>
            <a:r>
              <a:rPr lang="en-US" baseline="0" dirty="0"/>
              <a:t> </a:t>
            </a:r>
            <a:r>
              <a:rPr lang="en-US" dirty="0"/>
              <a:t>independent living, JWP, Mediation, Wraparound</a:t>
            </a:r>
            <a:r>
              <a:rPr lang="en-US" baseline="0" dirty="0"/>
              <a:t> </a:t>
            </a:r>
            <a:endParaRPr lang="en-US" dirty="0"/>
          </a:p>
          <a:p>
            <a:pPr marL="628650" lvl="1" indent="-171450">
              <a:buFont typeface="Arial" panose="020B0604020202020204" pitchFamily="34" charset="0"/>
              <a:buChar char="•"/>
            </a:pPr>
            <a:r>
              <a:rPr lang="en-US" dirty="0"/>
              <a:t>Out-</a:t>
            </a:r>
            <a:r>
              <a:rPr lang="en-US" baseline="0" dirty="0"/>
              <a:t>of-home placement – this is also recommended by a probation officer or treatment provider.  These are services like agency-based foster care or group home</a:t>
            </a:r>
          </a:p>
          <a:p>
            <a:pPr marL="628650" lvl="1" indent="-171450">
              <a:buFont typeface="Arial" panose="020B0604020202020204" pitchFamily="34" charset="0"/>
              <a:buChar char="•"/>
            </a:pPr>
            <a:r>
              <a:rPr lang="en-US" baseline="0" dirty="0"/>
              <a:t>Additional probation services – also recommended by a probation officer. Includes CAM and EM. </a:t>
            </a:r>
          </a:p>
          <a:p>
            <a:endParaRPr lang="en-US" baseline="0" dirty="0"/>
          </a:p>
          <a:p>
            <a:r>
              <a:rPr lang="en-US" baseline="0" dirty="0"/>
              <a:t>Each SD is divided into 12 areas.  We will break this down and take a look at each of the areas.  </a:t>
            </a:r>
            <a:endParaRPr lang="en-US" dirty="0"/>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 </a:t>
            </a:r>
          </a:p>
        </p:txBody>
      </p:sp>
      <p:sp>
        <p:nvSpPr>
          <p:cNvPr id="4" name="Slide Number Placeholder 3"/>
          <p:cNvSpPr>
            <a:spLocks noGrp="1"/>
          </p:cNvSpPr>
          <p:nvPr>
            <p:ph type="sldNum" sz="quarter" idx="10"/>
          </p:nvPr>
        </p:nvSpPr>
        <p:spPr/>
        <p:txBody>
          <a:bodyPr/>
          <a:lstStyle/>
          <a:p>
            <a:fld id="{ED93AB1C-F9BE-460D-8274-C9753389DF5E}" type="slidenum">
              <a:rPr lang="en-US" smtClean="0"/>
              <a:t>4</a:t>
            </a:fld>
            <a:endParaRPr lang="en-US"/>
          </a:p>
        </p:txBody>
      </p:sp>
    </p:spTree>
    <p:extLst>
      <p:ext uri="{BB962C8B-B14F-4D97-AF65-F5344CB8AC3E}">
        <p14:creationId xmlns:p14="http://schemas.microsoft.com/office/powerpoint/2010/main" val="3381754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baseline="0" dirty="0"/>
              <a:t>Service name – The name of the service </a:t>
            </a:r>
          </a:p>
          <a:p>
            <a:pPr marL="628650" lvl="1" indent="-171450">
              <a:buFont typeface="Arial" panose="020B0604020202020204" pitchFamily="34" charset="0"/>
              <a:buChar char="•"/>
            </a:pPr>
            <a:endParaRPr lang="en-US" baseline="0" dirty="0"/>
          </a:p>
          <a:p>
            <a:pPr marL="628650" lvl="1" indent="-171450">
              <a:buFont typeface="Arial" panose="020B0604020202020204" pitchFamily="34" charset="0"/>
              <a:buChar char="•"/>
            </a:pPr>
            <a:endParaRPr lang="en-US" baseline="0" dirty="0"/>
          </a:p>
          <a:p>
            <a:pPr marL="628650" lvl="1" indent="-171450">
              <a:buFont typeface="Arial" panose="020B0604020202020204" pitchFamily="34" charset="0"/>
              <a:buChar char="•"/>
            </a:pPr>
            <a:endParaRPr lang="en-US" b="1" baseline="0" dirty="0"/>
          </a:p>
          <a:p>
            <a:pPr marL="628650" lvl="1" indent="-171450">
              <a:buFont typeface="Arial" panose="020B0604020202020204" pitchFamily="34" charset="0"/>
              <a:buChar char="•"/>
            </a:pPr>
            <a:endParaRPr lang="en-US" baseline="0" dirty="0"/>
          </a:p>
          <a:p>
            <a:pPr marL="628650" lvl="1"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ED93AB1C-F9BE-460D-8274-C9753389DF5E}" type="slidenum">
              <a:rPr lang="en-US" smtClean="0"/>
              <a:t>5</a:t>
            </a:fld>
            <a:endParaRPr lang="en-US"/>
          </a:p>
        </p:txBody>
      </p:sp>
    </p:spTree>
    <p:extLst>
      <p:ext uri="{BB962C8B-B14F-4D97-AF65-F5344CB8AC3E}">
        <p14:creationId xmlns:p14="http://schemas.microsoft.com/office/powerpoint/2010/main" val="1347863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r>
              <a:rPr lang="en-US" b="1" baseline="0" dirty="0"/>
              <a:t>Category:  The type of classification for the service can fall under the major categories.  This one falls under treatment/evaluations</a:t>
            </a:r>
          </a:p>
          <a:p>
            <a:pPr marL="628650" lvl="1" indent="-171450">
              <a:buFont typeface="Arial" panose="020B0604020202020204" pitchFamily="34" charset="0"/>
              <a:buChar char="•"/>
            </a:pPr>
            <a:endParaRPr lang="en-US" baseline="0" dirty="0"/>
          </a:p>
          <a:p>
            <a:pPr marL="628650" lvl="1"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ED93AB1C-F9BE-460D-8274-C9753389DF5E}" type="slidenum">
              <a:rPr lang="en-US" smtClean="0"/>
              <a:t>6</a:t>
            </a:fld>
            <a:endParaRPr lang="en-US"/>
          </a:p>
        </p:txBody>
      </p:sp>
    </p:spTree>
    <p:extLst>
      <p:ext uri="{BB962C8B-B14F-4D97-AF65-F5344CB8AC3E}">
        <p14:creationId xmlns:p14="http://schemas.microsoft.com/office/powerpoint/2010/main" val="2308314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baseline="0" dirty="0">
                <a:solidFill>
                  <a:schemeClr val="tx1"/>
                </a:solidFill>
                <a:effectLst/>
                <a:latin typeface="+mn-lt"/>
                <a:ea typeface="+mn-ea"/>
                <a:cs typeface="+mn-cs"/>
              </a:rPr>
              <a:t>SAY:  </a:t>
            </a:r>
            <a:r>
              <a:rPr lang="en-US" sz="1200" kern="1200" dirty="0">
                <a:solidFill>
                  <a:schemeClr val="tx1"/>
                </a:solidFill>
                <a:effectLst/>
                <a:latin typeface="+mn-lt"/>
                <a:ea typeface="+mn-ea"/>
                <a:cs typeface="+mn-cs"/>
              </a:rPr>
              <a:t>Services can occur in a multitude of settings;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Services can be provided in the client’s natural environment and/or other appropriate location(s); may include other appropriate community locations where the parent or caregiver is present including a foster home, school or other appropriate community locations conducive for the delivery of services.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Services can be provided in a Professional Office Environment: </a:t>
            </a:r>
            <a:r>
              <a:rPr lang="en-US" sz="1200" kern="1200" dirty="0" err="1">
                <a:solidFill>
                  <a:schemeClr val="tx1"/>
                </a:solidFill>
                <a:effectLst/>
                <a:latin typeface="+mn-lt"/>
                <a:ea typeface="+mn-ea"/>
                <a:cs typeface="+mn-cs"/>
              </a:rPr>
              <a:t>i.e</a:t>
            </a:r>
            <a:r>
              <a:rPr lang="en-US" sz="1200" kern="1200" dirty="0">
                <a:solidFill>
                  <a:schemeClr val="tx1"/>
                </a:solidFill>
                <a:effectLst/>
                <a:latin typeface="+mn-lt"/>
                <a:ea typeface="+mn-ea"/>
                <a:cs typeface="+mn-cs"/>
              </a:rPr>
              <a:t> mental health center, substance use treatment center or private practice.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Services can be provided in a Psychiatric hospital or general hospital with a psychiatric unit.</a:t>
            </a:r>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ED93AB1C-F9BE-460D-8274-C9753389DF5E}" type="slidenum">
              <a:rPr lang="en-US" smtClean="0"/>
              <a:t>7</a:t>
            </a:fld>
            <a:endParaRPr lang="en-US"/>
          </a:p>
        </p:txBody>
      </p:sp>
    </p:spTree>
    <p:extLst>
      <p:ext uri="{BB962C8B-B14F-4D97-AF65-F5344CB8AC3E}">
        <p14:creationId xmlns:p14="http://schemas.microsoft.com/office/powerpoint/2010/main" val="180747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baseline="0" dirty="0"/>
              <a:t>SAY:  </a:t>
            </a:r>
            <a:r>
              <a:rPr lang="en-US" b="0" baseline="0" dirty="0"/>
              <a:t>The f</a:t>
            </a:r>
            <a:r>
              <a:rPr lang="en-US" baseline="0" dirty="0"/>
              <a:t>acility license shows any licensure that is required to provide the service. </a:t>
            </a:r>
            <a:r>
              <a:rPr lang="en-US" baseline="0" dirty="0">
                <a:effectLst/>
              </a:rPr>
              <a:t>  For example, this services licensure states as required by DHHS, Division of Public Health.  </a:t>
            </a:r>
            <a:r>
              <a:rPr lang="en-US" dirty="0">
                <a:effectLst/>
              </a:rPr>
              <a:t>The Division of Public Health brings together all the elements of public health within the Nebraska Department of Health and Human Services.</a:t>
            </a:r>
            <a:r>
              <a:rPr lang="en-US" baseline="0" dirty="0">
                <a:effectLst/>
              </a:rPr>
              <a:t>  </a:t>
            </a:r>
            <a:r>
              <a:rPr lang="en-US" dirty="0">
                <a:effectLst/>
              </a:rPr>
              <a:t>This Division is responsible for preventive and community health programs and services. It is also responsible for the regulation and licensure of health-related professions and occupations, as well as the regulation and licensure of health care facilities and services.</a:t>
            </a:r>
          </a:p>
        </p:txBody>
      </p:sp>
      <p:sp>
        <p:nvSpPr>
          <p:cNvPr id="4" name="Slide Number Placeholder 3"/>
          <p:cNvSpPr>
            <a:spLocks noGrp="1"/>
          </p:cNvSpPr>
          <p:nvPr>
            <p:ph type="sldNum" sz="quarter" idx="10"/>
          </p:nvPr>
        </p:nvSpPr>
        <p:spPr/>
        <p:txBody>
          <a:bodyPr/>
          <a:lstStyle/>
          <a:p>
            <a:fld id="{ED93AB1C-F9BE-460D-8274-C9753389DF5E}" type="slidenum">
              <a:rPr lang="en-US" smtClean="0"/>
              <a:t>8</a:t>
            </a:fld>
            <a:endParaRPr lang="en-US"/>
          </a:p>
        </p:txBody>
      </p:sp>
    </p:spTree>
    <p:extLst>
      <p:ext uri="{BB962C8B-B14F-4D97-AF65-F5344CB8AC3E}">
        <p14:creationId xmlns:p14="http://schemas.microsoft.com/office/powerpoint/2010/main" val="1319786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SAY:</a:t>
            </a:r>
            <a:r>
              <a:rPr lang="en-US" sz="1200" b="1" kern="1200" baseline="0" dirty="0">
                <a:solidFill>
                  <a:schemeClr val="tx1"/>
                </a:solidFill>
                <a:effectLst/>
                <a:latin typeface="+mn-lt"/>
                <a:ea typeface="+mn-ea"/>
                <a:cs typeface="+mn-cs"/>
              </a:rPr>
              <a:t>  </a:t>
            </a:r>
            <a:r>
              <a:rPr lang="en-US" sz="1200" b="0" kern="1200" baseline="0" dirty="0">
                <a:solidFill>
                  <a:schemeClr val="tx1"/>
                </a:solidFill>
                <a:effectLst/>
                <a:latin typeface="+mn-lt"/>
                <a:ea typeface="+mn-ea"/>
                <a:cs typeface="+mn-cs"/>
              </a:rPr>
              <a:t>The service description explains w</a:t>
            </a:r>
            <a:r>
              <a:rPr lang="en-US" sz="1200" kern="1200" dirty="0">
                <a:solidFill>
                  <a:schemeClr val="tx1"/>
                </a:solidFill>
                <a:effectLst/>
                <a:latin typeface="+mn-lt"/>
                <a:ea typeface="+mn-ea"/>
                <a:cs typeface="+mn-cs"/>
              </a:rPr>
              <a:t>hat the service is</a:t>
            </a:r>
            <a:r>
              <a:rPr lang="en-US" sz="1200" kern="1200" baseline="0" dirty="0">
                <a:solidFill>
                  <a:schemeClr val="tx1"/>
                </a:solidFill>
                <a:effectLst/>
                <a:latin typeface="+mn-lt"/>
                <a:ea typeface="+mn-ea"/>
                <a:cs typeface="+mn-cs"/>
              </a:rPr>
              <a:t> and w</a:t>
            </a:r>
            <a:r>
              <a:rPr lang="en-US" sz="1200" kern="1200" dirty="0">
                <a:solidFill>
                  <a:schemeClr val="tx1"/>
                </a:solidFill>
                <a:effectLst/>
                <a:latin typeface="+mn-lt"/>
                <a:ea typeface="+mn-ea"/>
                <a:cs typeface="+mn-cs"/>
              </a:rPr>
              <a:t>hat outcome it is expected to provide.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CO evaluation is a thorough clinical, strengths-based evaluation of a youth experiencing substance use/mental health symptoms. This evaluation must be completed prior to the initiation of any behavioral health services. The CO evaluation will determine a mental health/substance use disorder diagnoses, history of behaviors, trauma history/symptoms, criminogenic risk and risk of dangerousness to self and/or others, recommended behavioral health service(s) level and include the youth’s and family’s assessment of the situation. Based on the evaluation, appropriate behavioral health referrals will be provided.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Acute inpatient service for</a:t>
            </a:r>
            <a:r>
              <a:rPr lang="en-US" sz="1200" kern="1200" baseline="0" dirty="0">
                <a:solidFill>
                  <a:schemeClr val="tx1"/>
                </a:solidFill>
                <a:effectLst/>
                <a:latin typeface="+mn-lt"/>
                <a:ea typeface="+mn-ea"/>
                <a:cs typeface="+mn-cs"/>
              </a:rPr>
              <a:t> example </a:t>
            </a:r>
            <a:r>
              <a:rPr lang="en-US" sz="1200" kern="1200" dirty="0">
                <a:solidFill>
                  <a:schemeClr val="tx1"/>
                </a:solidFill>
                <a:effectLst/>
                <a:latin typeface="+mn-lt"/>
                <a:ea typeface="+mn-ea"/>
                <a:cs typeface="+mn-cs"/>
              </a:rPr>
              <a:t>is the most intensive level of psychiatric care. It is designed to provide medically necessary, intensive assessment, psychiatric treatment and support to stabilize youths who display acute psychiatric conditions. Typically, the youth poses a significant danger to self or others, or displays severe psychosocial dysfunction. Special intervention may include physical and mechanical restraint, seclusion and a locked unit. Services are provided in a 24-hour secure and protected, medically staffed and psychiatrically supervised treatment environment</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24 -hour skilled nursing care, daily medical care and a structured treatment milieu are required.</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D93AB1C-F9BE-460D-8274-C9753389DF5E}" type="slidenum">
              <a:rPr lang="en-US" smtClean="0"/>
              <a:t>9</a:t>
            </a:fld>
            <a:endParaRPr lang="en-US"/>
          </a:p>
        </p:txBody>
      </p:sp>
    </p:spTree>
    <p:extLst>
      <p:ext uri="{BB962C8B-B14F-4D97-AF65-F5344CB8AC3E}">
        <p14:creationId xmlns:p14="http://schemas.microsoft.com/office/powerpoint/2010/main" val="1157475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8" name="Date Placeholder 27"/>
          <p:cNvSpPr>
            <a:spLocks noGrp="1"/>
          </p:cNvSpPr>
          <p:nvPr>
            <p:ph type="dt" sz="half" idx="10"/>
          </p:nvPr>
        </p:nvSpPr>
        <p:spPr>
          <a:xfrm>
            <a:off x="8940800" y="4206240"/>
            <a:ext cx="1280160" cy="457200"/>
          </a:xfrm>
        </p:spPr>
        <p:txBody>
          <a:bodyPr/>
          <a:lstStyle/>
          <a:p>
            <a:fld id="{FA272B0C-5681-4EDC-9D46-4C4F16E80ACB}" type="datetimeFigureOut">
              <a:rPr lang="en-US" smtClean="0"/>
              <a:t>4/4/2018</a:t>
            </a:fld>
            <a:endParaRPr lang="en-US"/>
          </a:p>
        </p:txBody>
      </p:sp>
      <p:sp>
        <p:nvSpPr>
          <p:cNvPr id="17" name="Footer Placeholder 16"/>
          <p:cNvSpPr>
            <a:spLocks noGrp="1"/>
          </p:cNvSpPr>
          <p:nvPr>
            <p:ph type="ftr" sz="quarter" idx="11"/>
          </p:nvPr>
        </p:nvSpPr>
        <p:spPr>
          <a:xfrm>
            <a:off x="7213600" y="4205288"/>
            <a:ext cx="1727200" cy="457200"/>
          </a:xfrm>
        </p:spPr>
        <p:txBody>
          <a:bodyPr/>
          <a:lstStyle/>
          <a:p>
            <a:endParaRPr lang="en-US"/>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942845D3-CD28-4F0F-879B-657136690E12}" type="slidenum">
              <a:rPr lang="en-US" smtClean="0"/>
              <a:t>‹#›</a:t>
            </a:fld>
            <a:endParaRPr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a:t>Click to edit Master title style</a:t>
            </a:r>
          </a:p>
        </p:txBody>
      </p:sp>
    </p:spTree>
    <p:extLst>
      <p:ext uri="{BB962C8B-B14F-4D97-AF65-F5344CB8AC3E}">
        <p14:creationId xmlns:p14="http://schemas.microsoft.com/office/powerpoint/2010/main" val="3727466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A272B0C-5681-4EDC-9D46-4C4F16E80ACB}"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2845D3-CD28-4F0F-879B-657136690E12}" type="slidenum">
              <a:rPr lang="en-US" smtClean="0"/>
              <a:t>‹#›</a:t>
            </a:fld>
            <a:endParaRPr lang="en-US"/>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1991566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A272B0C-5681-4EDC-9D46-4C4F16E80ACB}"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2845D3-CD28-4F0F-879B-657136690E12}" type="slidenum">
              <a:rPr lang="en-US" smtClean="0"/>
              <a:t>‹#›</a:t>
            </a:fld>
            <a:endParaRPr lang="en-US"/>
          </a:p>
        </p:txBody>
      </p:sp>
      <p:sp>
        <p:nvSpPr>
          <p:cNvPr id="3" name="Vertical Text Placeholder 2"/>
          <p:cNvSpPr>
            <a:spLocks noGrp="1"/>
          </p:cNvSpPr>
          <p:nvPr>
            <p:ph type="body" orient="vert" idx="1"/>
          </p:nvPr>
        </p:nvSpPr>
        <p:spPr>
          <a:xfrm>
            <a:off x="609600" y="1143000"/>
            <a:ext cx="8331200" cy="54483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Vertical Title 1"/>
          <p:cNvSpPr>
            <a:spLocks noGrp="1"/>
          </p:cNvSpPr>
          <p:nvPr>
            <p:ph type="title" orient="vert"/>
          </p:nvPr>
        </p:nvSpPr>
        <p:spPr>
          <a:xfrm>
            <a:off x="9042400" y="1143000"/>
            <a:ext cx="2540000" cy="5448300"/>
          </a:xfrm>
        </p:spPr>
        <p:txBody>
          <a:bodyPr vert="eaVert"/>
          <a:lstStyle/>
          <a:p>
            <a:r>
              <a:rPr kumimoji="0" lang="en-US"/>
              <a:t>Click to edit Master title style</a:t>
            </a:r>
          </a:p>
        </p:txBody>
      </p:sp>
    </p:spTree>
    <p:extLst>
      <p:ext uri="{BB962C8B-B14F-4D97-AF65-F5344CB8AC3E}">
        <p14:creationId xmlns:p14="http://schemas.microsoft.com/office/powerpoint/2010/main" val="3269490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A272B0C-5681-4EDC-9D46-4C4F16E80ACB}"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2845D3-CD28-4F0F-879B-657136690E12}" type="slidenum">
              <a:rPr lang="en-US" smtClean="0"/>
              <a:t>‹#›</a:t>
            </a:fld>
            <a:endParaRPr lang="en-US"/>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3493098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A272B0C-5681-4EDC-9D46-4C4F16E80ACB}"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2845D3-CD28-4F0F-879B-657136690E12}" type="slidenum">
              <a:rPr lang="en-US" smtClean="0"/>
              <a:t>‹#›</a:t>
            </a:fld>
            <a:endParaRPr lang="en-US"/>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chemeClr val="accent2"/>
                </a:solidFill>
                <a:effectLst/>
              </a:defRPr>
            </a:lvl1pPr>
          </a:lstStyle>
          <a:p>
            <a:r>
              <a:rPr kumimoji="0" lang="en-US"/>
              <a:t>Click to edit Master title style</a:t>
            </a:r>
            <a:endParaRPr kumimoji="0" lang="en-US" dirty="0"/>
          </a:p>
        </p:txBody>
      </p:sp>
    </p:spTree>
    <p:extLst>
      <p:ext uri="{BB962C8B-B14F-4D97-AF65-F5344CB8AC3E}">
        <p14:creationId xmlns:p14="http://schemas.microsoft.com/office/powerpoint/2010/main" val="3154348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A272B0C-5681-4EDC-9D46-4C4F16E80ACB}" type="datetimeFigureOut">
              <a:rPr lang="en-US" smtClean="0"/>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2845D3-CD28-4F0F-879B-657136690E12}" type="slidenum">
              <a:rPr lang="en-US" smtClean="0"/>
              <a:t>‹#›</a:t>
            </a:fld>
            <a:endParaRPr lang="en-US"/>
          </a:p>
        </p:txBody>
      </p:sp>
      <p:sp>
        <p:nvSpPr>
          <p:cNvPr id="4" name="Content Placeholder 3"/>
          <p:cNvSpPr>
            <a:spLocks noGrp="1"/>
          </p:cNvSpPr>
          <p:nvPr>
            <p:ph sz="half" idx="2"/>
          </p:nvPr>
        </p:nvSpPr>
        <p:spPr>
          <a:xfrm>
            <a:off x="6197600" y="2249425"/>
            <a:ext cx="5384800" cy="4341875"/>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Content Placeholder 2"/>
          <p:cNvSpPr>
            <a:spLocks noGrp="1"/>
          </p:cNvSpPr>
          <p:nvPr>
            <p:ph sz="half" idx="1"/>
          </p:nvPr>
        </p:nvSpPr>
        <p:spPr>
          <a:xfrm>
            <a:off x="609600" y="2249425"/>
            <a:ext cx="5384800" cy="4341875"/>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4262509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6" name="Date Placeholder 25"/>
          <p:cNvSpPr>
            <a:spLocks noGrp="1"/>
          </p:cNvSpPr>
          <p:nvPr>
            <p:ph type="dt" sz="half" idx="10"/>
          </p:nvPr>
        </p:nvSpPr>
        <p:spPr/>
        <p:txBody>
          <a:bodyPr rtlCol="0"/>
          <a:lstStyle/>
          <a:p>
            <a:fld id="{FA272B0C-5681-4EDC-9D46-4C4F16E80ACB}" type="datetimeFigureOut">
              <a:rPr lang="en-US" smtClean="0"/>
              <a:t>4/4/2018</a:t>
            </a:fld>
            <a:endParaRPr lang="en-US"/>
          </a:p>
        </p:txBody>
      </p:sp>
      <p:sp>
        <p:nvSpPr>
          <p:cNvPr id="27" name="Slide Number Placeholder 26"/>
          <p:cNvSpPr>
            <a:spLocks noGrp="1"/>
          </p:cNvSpPr>
          <p:nvPr>
            <p:ph type="sldNum" sz="quarter" idx="11"/>
          </p:nvPr>
        </p:nvSpPr>
        <p:spPr/>
        <p:txBody>
          <a:bodyPr rtlCol="0"/>
          <a:lstStyle/>
          <a:p>
            <a:fld id="{942845D3-CD28-4F0F-879B-657136690E12}"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6294968" y="2244970"/>
            <a:ext cx="5389033" cy="457200"/>
          </a:xfrm>
          <a:solidFill>
            <a:schemeClr val="accent2">
              <a:lumMod val="60000"/>
              <a:lumOff val="4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1"/>
          </p:nvPr>
        </p:nvSpPr>
        <p:spPr>
          <a:xfrm>
            <a:off x="508000" y="2244970"/>
            <a:ext cx="5388864" cy="457200"/>
          </a:xfrm>
          <a:solidFill>
            <a:schemeClr val="accent2">
              <a:lumMod val="60000"/>
              <a:lumOff val="4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a:t>Click to edit Master title style</a:t>
            </a:r>
          </a:p>
        </p:txBody>
      </p:sp>
    </p:spTree>
    <p:extLst>
      <p:ext uri="{BB962C8B-B14F-4D97-AF65-F5344CB8AC3E}">
        <p14:creationId xmlns:p14="http://schemas.microsoft.com/office/powerpoint/2010/main" val="219392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778240" y="612648"/>
            <a:ext cx="1276352" cy="457200"/>
          </a:xfrm>
        </p:spPr>
        <p:txBody>
          <a:bodyPr/>
          <a:lstStyle/>
          <a:p>
            <a:fld id="{FA272B0C-5681-4EDC-9D46-4C4F16E80ACB}" type="datetimeFigureOut">
              <a:rPr lang="en-US" smtClean="0"/>
              <a:t>4/4/2018</a:t>
            </a:fld>
            <a:endParaRPr lang="en-US"/>
          </a:p>
        </p:txBody>
      </p:sp>
      <p:sp>
        <p:nvSpPr>
          <p:cNvPr id="4" name="Footer Placeholder 3"/>
          <p:cNvSpPr>
            <a:spLocks noGrp="1"/>
          </p:cNvSpPr>
          <p:nvPr>
            <p:ph type="ftr" sz="quarter" idx="11"/>
          </p:nvPr>
        </p:nvSpPr>
        <p:spPr>
          <a:xfrm>
            <a:off x="7010400" y="612648"/>
            <a:ext cx="1767840" cy="457200"/>
          </a:xfrm>
        </p:spPr>
        <p:txBody>
          <a:bodyPr/>
          <a:lstStyle/>
          <a:p>
            <a:endParaRPr lang="en-US"/>
          </a:p>
        </p:txBody>
      </p:sp>
      <p:sp>
        <p:nvSpPr>
          <p:cNvPr id="5" name="Slide Number Placeholder 4"/>
          <p:cNvSpPr>
            <a:spLocks noGrp="1"/>
          </p:cNvSpPr>
          <p:nvPr>
            <p:ph type="sldNum" sz="quarter" idx="12"/>
          </p:nvPr>
        </p:nvSpPr>
        <p:spPr>
          <a:xfrm>
            <a:off x="10899648" y="2272"/>
            <a:ext cx="1016000" cy="365760"/>
          </a:xfrm>
        </p:spPr>
        <p:txBody>
          <a:bodyPr/>
          <a:lstStyle/>
          <a:p>
            <a:fld id="{942845D3-CD28-4F0F-879B-657136690E12}" type="slidenum">
              <a:rPr lang="en-US" smtClean="0"/>
              <a:t>‹#›</a:t>
            </a:fld>
            <a:endParaRPr lang="en-US"/>
          </a:p>
        </p:txBody>
      </p:sp>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a:t>Click to edit Master title style</a:t>
            </a:r>
          </a:p>
        </p:txBody>
      </p:sp>
    </p:spTree>
    <p:extLst>
      <p:ext uri="{BB962C8B-B14F-4D97-AF65-F5344CB8AC3E}">
        <p14:creationId xmlns:p14="http://schemas.microsoft.com/office/powerpoint/2010/main" val="2492569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272B0C-5681-4EDC-9D46-4C4F16E80ACB}" type="datetimeFigureOut">
              <a:rPr lang="en-US" smtClean="0"/>
              <a:t>4/4/2018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2845D3-CD28-4F0F-879B-657136690E12}" type="slidenum">
              <a:rPr lang="en-US" smtClean="0"/>
              <a:t>‹#›</a:t>
            </a:fld>
            <a:endParaRPr lang="en-US"/>
          </a:p>
        </p:txBody>
      </p:sp>
    </p:spTree>
    <p:extLst>
      <p:ext uri="{BB962C8B-B14F-4D97-AF65-F5344CB8AC3E}">
        <p14:creationId xmlns:p14="http://schemas.microsoft.com/office/powerpoint/2010/main" val="348392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A272B0C-5681-4EDC-9D46-4C4F16E80ACB}" type="datetimeFigureOut">
              <a:rPr lang="en-US" smtClean="0"/>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2845D3-CD28-4F0F-879B-657136690E12}" type="slidenum">
              <a:rPr lang="en-US" smtClean="0"/>
              <a:t>‹#›</a:t>
            </a:fld>
            <a:endParaRPr lang="en-US"/>
          </a:p>
        </p:txBody>
      </p:sp>
      <p:sp>
        <p:nvSpPr>
          <p:cNvPr id="4" name="Content Placeholder 3"/>
          <p:cNvSpPr>
            <a:spLocks noGrp="1"/>
          </p:cNvSpPr>
          <p:nvPr>
            <p:ph sz="half" idx="1"/>
          </p:nvPr>
        </p:nvSpPr>
        <p:spPr>
          <a:xfrm>
            <a:off x="203200" y="776287"/>
            <a:ext cx="6803136" cy="580508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7137995" y="2010727"/>
            <a:ext cx="4511040" cy="4580573"/>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a:t>Click to edit Master title style</a:t>
            </a:r>
          </a:p>
        </p:txBody>
      </p:sp>
    </p:spTree>
    <p:extLst>
      <p:ext uri="{BB962C8B-B14F-4D97-AF65-F5344CB8AC3E}">
        <p14:creationId xmlns:p14="http://schemas.microsoft.com/office/powerpoint/2010/main" val="775140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A272B0C-5681-4EDC-9D46-4C4F16E80ACB}" type="datetimeFigureOut">
              <a:rPr lang="en-US" smtClean="0"/>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2845D3-CD28-4F0F-879B-657136690E12}" type="slidenum">
              <a:rPr lang="en-US" smtClean="0"/>
              <a:t>‹#›</a:t>
            </a:fld>
            <a:endParaRPr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a:t>Click to edit Master title style</a:t>
            </a:r>
          </a:p>
        </p:txBody>
      </p:sp>
    </p:spTree>
    <p:extLst>
      <p:ext uri="{BB962C8B-B14F-4D97-AF65-F5344CB8AC3E}">
        <p14:creationId xmlns:p14="http://schemas.microsoft.com/office/powerpoint/2010/main" val="4030851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FA272B0C-5681-4EDC-9D46-4C4F16E80ACB}" type="datetimeFigureOut">
              <a:rPr lang="en-US" smtClean="0"/>
              <a:t>4/4/2018</a:t>
            </a:fld>
            <a:endParaRPr lang="en-US"/>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942845D3-CD28-4F0F-879B-657136690E12}" type="slidenum">
              <a:rPr lang="en-US" smtClean="0"/>
              <a:t>‹#›</a:t>
            </a:fld>
            <a:endParaRPr lang="en-US"/>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a:t>Click to edit Master title style</a:t>
            </a:r>
            <a:endParaRPr kumimoji="0" lang="en-US" dirty="0"/>
          </a:p>
        </p:txBody>
      </p:sp>
    </p:spTree>
    <p:extLst>
      <p:ext uri="{BB962C8B-B14F-4D97-AF65-F5344CB8AC3E}">
        <p14:creationId xmlns:p14="http://schemas.microsoft.com/office/powerpoint/2010/main" val="54696792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tx2"/>
          </a:solidFill>
          <a:latin typeface="+mn-lt"/>
          <a:ea typeface="+mn-ea"/>
          <a:cs typeface="+mn-cs"/>
        </a:defRPr>
      </a:lvl2pPr>
      <a:lvl3pPr marL="923544" indent="-219456" algn="l" rtl="0" eaLnBrk="1" latinLnBrk="0" hangingPunct="1">
        <a:spcBef>
          <a:spcPts val="300"/>
        </a:spcBef>
        <a:buClr>
          <a:schemeClr val="accent1"/>
        </a:buClr>
        <a:buFont typeface="Wingdings 2" panose="05020102010507070707" pitchFamily="18" charset="2"/>
        <a:buChar char=""/>
        <a:defRPr kumimoji="0" sz="2400" kern="1200">
          <a:solidFill>
            <a:schemeClr val="tx2"/>
          </a:solidFill>
          <a:latin typeface="+mn-lt"/>
          <a:ea typeface="+mn-ea"/>
          <a:cs typeface="+mn-cs"/>
        </a:defRPr>
      </a:lvl3pPr>
      <a:lvl4pPr marL="1179576" indent="-201168" algn="l" rtl="0" eaLnBrk="1" latinLnBrk="0" hangingPunct="1">
        <a:spcBef>
          <a:spcPts val="300"/>
        </a:spcBef>
        <a:buClr>
          <a:schemeClr val="accent1"/>
        </a:buClr>
        <a:buFont typeface="Wingdings 2" panose="05020102010507070707" pitchFamily="18" charset="2"/>
        <a:buChar char=""/>
        <a:defRPr kumimoji="0" sz="2200" kern="1200">
          <a:solidFill>
            <a:schemeClr val="tx2"/>
          </a:solidFill>
          <a:latin typeface="+mn-lt"/>
          <a:ea typeface="+mn-ea"/>
          <a:cs typeface="+mn-cs"/>
        </a:defRPr>
      </a:lvl4pPr>
      <a:lvl5pPr marL="1389888" indent="-182880" algn="l" rtl="0" eaLnBrk="1" latinLnBrk="0" hangingPunct="1">
        <a:spcBef>
          <a:spcPts val="300"/>
        </a:spcBef>
        <a:buClr>
          <a:schemeClr val="accent1"/>
        </a:buClr>
        <a:buFont typeface="Wingdings 2" panose="05020102010507070707" pitchFamily="18" charset="2"/>
        <a:buChar char=""/>
        <a:defRPr kumimoji="0" sz="2000" kern="1200">
          <a:solidFill>
            <a:schemeClr val="tx2"/>
          </a:solidFill>
          <a:latin typeface="+mn-lt"/>
          <a:ea typeface="+mn-ea"/>
          <a:cs typeface="+mn-cs"/>
        </a:defRPr>
      </a:lvl5pPr>
      <a:lvl6pPr marL="1609344" indent="-182880" algn="l" rtl="0" eaLnBrk="1" latinLnBrk="0" hangingPunct="1">
        <a:spcBef>
          <a:spcPts val="300"/>
        </a:spcBef>
        <a:buClr>
          <a:schemeClr val="accent1"/>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buClr>
        <a:buFont typeface="Wingdings 2" panose="05020102010507070707" pitchFamily="18" charset="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orient="horz" pos="415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2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23.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26.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6.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28.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29.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jpg"/><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tags" Target="../tags/tag34.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6887496" y="4984954"/>
            <a:ext cx="4999703" cy="1725561"/>
          </a:xfrm>
        </p:spPr>
        <p:txBody>
          <a:bodyPr>
            <a:normAutofit/>
          </a:bodyPr>
          <a:lstStyle/>
          <a:p>
            <a:r>
              <a:rPr lang="en-US" sz="1600" dirty="0"/>
              <a:t>Melissa M. Koch, LIMHP</a:t>
            </a:r>
          </a:p>
          <a:p>
            <a:r>
              <a:rPr lang="en-US" sz="1600" dirty="0"/>
              <a:t>Juvenile Behavioral Health Specialist</a:t>
            </a:r>
          </a:p>
          <a:p>
            <a:r>
              <a:rPr lang="en-US" sz="1600" dirty="0"/>
              <a:t>Administrative Office of Probation </a:t>
            </a:r>
          </a:p>
        </p:txBody>
      </p:sp>
      <p:sp>
        <p:nvSpPr>
          <p:cNvPr id="2" name="Title 1"/>
          <p:cNvSpPr>
            <a:spLocks noGrp="1"/>
          </p:cNvSpPr>
          <p:nvPr>
            <p:ph type="ctrTitle"/>
          </p:nvPr>
        </p:nvSpPr>
        <p:spPr/>
        <p:txBody>
          <a:bodyPr>
            <a:normAutofit fontScale="90000"/>
          </a:bodyPr>
          <a:lstStyle/>
          <a:p>
            <a:pPr algn="ctr"/>
            <a:br>
              <a:rPr lang="en-US" dirty="0"/>
            </a:br>
            <a:r>
              <a:rPr lang="en-US" dirty="0"/>
              <a:t>Juvenile Service </a:t>
            </a:r>
            <a:r>
              <a:rPr lang="en-US" sz="4900" dirty="0"/>
              <a:t>Definitions</a:t>
            </a:r>
            <a:r>
              <a:rPr lang="en-US" dirty="0"/>
              <a:t>, Service Interpretive Guidelines &amp; Standards of Practice within Probation</a:t>
            </a:r>
          </a:p>
        </p:txBody>
      </p:sp>
      <p:pic>
        <p:nvPicPr>
          <p:cNvPr id="3" name="Picture 2"/>
          <p:cNvPicPr/>
          <p:nvPr/>
        </p:nvPicPr>
        <p:blipFill>
          <a:blip r:embed="rId4" cstate="print">
            <a:extLst>
              <a:ext uri="{28A0092B-C50C-407E-A947-70E740481C1C}">
                <a14:useLocalDpi xmlns:a14="http://schemas.microsoft.com/office/drawing/2010/main" val="0"/>
              </a:ext>
            </a:extLst>
          </a:blip>
          <a:stretch>
            <a:fillRect/>
          </a:stretch>
        </p:blipFill>
        <p:spPr>
          <a:xfrm>
            <a:off x="196748" y="158044"/>
            <a:ext cx="1744941" cy="1744497"/>
          </a:xfrm>
          <a:prstGeom prst="rect">
            <a:avLst/>
          </a:prstGeom>
        </p:spPr>
      </p:pic>
    </p:spTree>
    <p:custDataLst>
      <p:tags r:id="rId1"/>
    </p:custDataLst>
    <p:extLst>
      <p:ext uri="{BB962C8B-B14F-4D97-AF65-F5344CB8AC3E}">
        <p14:creationId xmlns:p14="http://schemas.microsoft.com/office/powerpoint/2010/main" val="1849055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p:cNvSpPr>
            <a:spLocks noGrp="1"/>
          </p:cNvSpPr>
          <p:nvPr>
            <p:ph type="title"/>
          </p:nvPr>
        </p:nvSpPr>
        <p:spPr/>
        <p:txBody>
          <a:bodyPr/>
          <a:lstStyle/>
          <a:p>
            <a:r>
              <a:rPr lang="en-US" dirty="0"/>
              <a:t>Probation Service Definition – Service Description</a:t>
            </a:r>
          </a:p>
        </p:txBody>
      </p:sp>
      <p:sp>
        <p:nvSpPr>
          <p:cNvPr id="5" name="Rectangle 4"/>
          <p:cNvSpPr/>
          <p:nvPr/>
        </p:nvSpPr>
        <p:spPr>
          <a:xfrm>
            <a:off x="609600" y="2209800"/>
            <a:ext cx="10972799" cy="3648884"/>
          </a:xfrm>
          <a:prstGeom prst="rect">
            <a:avLst/>
          </a:prstGeom>
        </p:spPr>
        <p:txBody>
          <a:bodyPr wrap="square">
            <a:spAutoFit/>
          </a:bodyPr>
          <a:lstStyle/>
          <a:p>
            <a:pPr>
              <a:lnSpc>
                <a:spcPct val="107000"/>
              </a:lnSpc>
            </a:pPr>
            <a:r>
              <a:rPr lang="en-US" sz="2400" b="1" dirty="0">
                <a:latin typeface="Calibri-Bold"/>
                <a:ea typeface="SymbolMT"/>
                <a:cs typeface="Calibri-Bold"/>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highlight>
                  <a:srgbClr val="00FF00"/>
                </a:highlight>
                <a:latin typeface="Calibri" panose="020F0502020204030204" pitchFamily="34" charset="0"/>
                <a:ea typeface="SymbolMT"/>
                <a:cs typeface="Calibri" panose="020F0502020204030204" pitchFamily="34" charset="0"/>
              </a:rPr>
              <a:t>A CO evaluation is a thorough clinical, strengths-based evaluation of a youth experiencing substance use/mental health symptoms</a:t>
            </a:r>
            <a:r>
              <a:rPr lang="en-US" sz="2400" dirty="0">
                <a:latin typeface="Calibri" panose="020F0502020204030204" pitchFamily="34" charset="0"/>
                <a:ea typeface="SymbolMT"/>
                <a:cs typeface="Calibri" panose="020F0502020204030204" pitchFamily="34" charset="0"/>
              </a:rPr>
              <a:t>. This evaluation must be completed prior to the initiation of any behavioral health services. </a:t>
            </a:r>
            <a:r>
              <a:rPr lang="en-US" sz="2400" dirty="0">
                <a:highlight>
                  <a:srgbClr val="FF00FF"/>
                </a:highlight>
                <a:latin typeface="Calibri" panose="020F0502020204030204" pitchFamily="34" charset="0"/>
                <a:ea typeface="SymbolMT"/>
                <a:cs typeface="Calibri" panose="020F0502020204030204" pitchFamily="34" charset="0"/>
              </a:rPr>
              <a:t>The CO evaluation will determine a mental health/substance use disorder diagnoses, history of behaviors, trauma history/symptoms, criminogenic risk and risk of dangerousness to self and/or others, recommended behavioral health service(s) level and include the youth’s and family’s assessment of the situation. Based on the evaluation, appropriate behavioral health referrals will be provided.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80526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p:cNvSpPr>
            <a:spLocks noGrp="1"/>
          </p:cNvSpPr>
          <p:nvPr>
            <p:ph type="title"/>
          </p:nvPr>
        </p:nvSpPr>
        <p:spPr/>
        <p:txBody>
          <a:bodyPr/>
          <a:lstStyle/>
          <a:p>
            <a:r>
              <a:rPr lang="en-US" dirty="0"/>
              <a:t>Probation Service Definition – Service Description</a:t>
            </a:r>
          </a:p>
        </p:txBody>
      </p:sp>
      <p:sp>
        <p:nvSpPr>
          <p:cNvPr id="2" name="Rectangle 1"/>
          <p:cNvSpPr/>
          <p:nvPr/>
        </p:nvSpPr>
        <p:spPr>
          <a:xfrm>
            <a:off x="609600" y="2634343"/>
            <a:ext cx="10972800" cy="3236207"/>
          </a:xfrm>
          <a:prstGeom prst="rect">
            <a:avLst/>
          </a:prstGeom>
        </p:spPr>
        <p:txBody>
          <a:bodyPr wrap="square">
            <a:spAutoFit/>
          </a:bodyPr>
          <a:lstStyle/>
          <a:p>
            <a:pPr>
              <a:lnSpc>
                <a:spcPct val="107000"/>
              </a:lnSpc>
            </a:pPr>
            <a:r>
              <a:rPr lang="en-US" sz="2400" dirty="0">
                <a:highlight>
                  <a:srgbClr val="00FF00"/>
                </a:highlight>
                <a:latin typeface="Calibri" panose="020F0502020204030204" pitchFamily="34" charset="0"/>
                <a:ea typeface="Calibri" panose="020F0502020204030204" pitchFamily="34" charset="0"/>
                <a:cs typeface="Calibri" panose="020F0502020204030204" pitchFamily="34" charset="0"/>
              </a:rPr>
              <a:t>Acute inpatient service is the most intensive level of psychiatric care. </a:t>
            </a:r>
            <a:r>
              <a:rPr lang="en-US" sz="2400" dirty="0">
                <a:highlight>
                  <a:srgbClr val="FF00FF"/>
                </a:highlight>
                <a:latin typeface="Calibri" panose="020F0502020204030204" pitchFamily="34" charset="0"/>
                <a:ea typeface="Calibri" panose="020F0502020204030204" pitchFamily="34" charset="0"/>
                <a:cs typeface="Calibri" panose="020F0502020204030204" pitchFamily="34" charset="0"/>
              </a:rPr>
              <a:t>It is designed to provide medically necessary, intensive assessment, psychiatric treatment and support to stabilize youths who display acute psychiatric conditions</a:t>
            </a:r>
            <a:r>
              <a:rPr lang="en-US" sz="2400" dirty="0">
                <a:latin typeface="Calibri" panose="020F0502020204030204" pitchFamily="34" charset="0"/>
                <a:ea typeface="Calibri" panose="020F0502020204030204" pitchFamily="34" charset="0"/>
                <a:cs typeface="Calibri" panose="020F0502020204030204" pitchFamily="34" charset="0"/>
              </a:rPr>
              <a:t>. Typically, the youth poses a significant danger to self or others, or displays severe psychosocial dysfunction. </a:t>
            </a:r>
            <a:r>
              <a:rPr lang="en-US" sz="2400" dirty="0">
                <a:highlight>
                  <a:srgbClr val="00FF00"/>
                </a:highlight>
                <a:latin typeface="Calibri" panose="020F0502020204030204" pitchFamily="34" charset="0"/>
                <a:ea typeface="Calibri" panose="020F0502020204030204" pitchFamily="34" charset="0"/>
                <a:cs typeface="Calibri" panose="020F0502020204030204" pitchFamily="34" charset="0"/>
              </a:rPr>
              <a:t>Special intervention may include physical and mechanical restraint, seclusion and a locked unit. Services are provided in a 24-hour secure and protected, medically staffed and psychiatrically supervised treatment environment</a:t>
            </a:r>
            <a:r>
              <a:rPr lang="en-US" sz="2400" i="1" dirty="0">
                <a:highlight>
                  <a:srgbClr val="00FF00"/>
                </a:highlight>
                <a:latin typeface="Calibri-Italic"/>
                <a:ea typeface="Calibri" panose="020F0502020204030204" pitchFamily="34" charset="0"/>
                <a:cs typeface="Calibri-Italic"/>
              </a:rPr>
              <a:t>. </a:t>
            </a:r>
            <a:r>
              <a:rPr lang="en-US" sz="2400" dirty="0">
                <a:highlight>
                  <a:srgbClr val="00FF00"/>
                </a:highlight>
                <a:latin typeface="Calibri" panose="020F0502020204030204" pitchFamily="34" charset="0"/>
                <a:ea typeface="Calibri" panose="020F0502020204030204" pitchFamily="34" charset="0"/>
                <a:cs typeface="Calibri" panose="020F0502020204030204" pitchFamily="34" charset="0"/>
              </a:rPr>
              <a:t>24 -hour skilled nursing care, daily medical care and a structured treatment milieu are required.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325766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a:srcRect l="5826" t="62109" r="3161" b="7520"/>
          <a:stretch/>
        </p:blipFill>
        <p:spPr>
          <a:xfrm>
            <a:off x="2014536" y="1434405"/>
            <a:ext cx="8162925" cy="2017802"/>
          </a:xfrm>
          <a:prstGeom prst="rect">
            <a:avLst/>
          </a:prstGeom>
        </p:spPr>
      </p:pic>
      <p:pic>
        <p:nvPicPr>
          <p:cNvPr id="2" name="Picture 1"/>
          <p:cNvPicPr>
            <a:picLocks noChangeAspect="1"/>
          </p:cNvPicPr>
          <p:nvPr/>
        </p:nvPicPr>
        <p:blipFill rotWithShape="1">
          <a:blip r:embed="rId5"/>
          <a:srcRect l="1001" t="2877" r="1101"/>
          <a:stretch/>
        </p:blipFill>
        <p:spPr>
          <a:xfrm>
            <a:off x="2014535" y="3452207"/>
            <a:ext cx="8162925" cy="3250860"/>
          </a:xfrm>
          <a:prstGeom prst="rect">
            <a:avLst/>
          </a:prstGeom>
        </p:spPr>
      </p:pic>
      <p:sp>
        <p:nvSpPr>
          <p:cNvPr id="6" name="Title 9"/>
          <p:cNvSpPr>
            <a:spLocks noGrp="1"/>
          </p:cNvSpPr>
          <p:nvPr>
            <p:ph type="title"/>
          </p:nvPr>
        </p:nvSpPr>
        <p:spPr>
          <a:xfrm>
            <a:off x="402776" y="465619"/>
            <a:ext cx="10571998" cy="970450"/>
          </a:xfrm>
        </p:spPr>
        <p:txBody>
          <a:bodyPr>
            <a:normAutofit fontScale="90000"/>
          </a:bodyPr>
          <a:lstStyle/>
          <a:p>
            <a:r>
              <a:rPr lang="en-US" dirty="0"/>
              <a:t>Probation Service Definition – Service Expectations</a:t>
            </a:r>
          </a:p>
        </p:txBody>
      </p:sp>
    </p:spTree>
    <p:custDataLst>
      <p:tags r:id="rId1"/>
    </p:custDataLst>
    <p:extLst>
      <p:ext uri="{BB962C8B-B14F-4D97-AF65-F5344CB8AC3E}">
        <p14:creationId xmlns:p14="http://schemas.microsoft.com/office/powerpoint/2010/main" val="1127015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a:srcRect l="356" t="1" r="401" b="1639"/>
          <a:stretch/>
        </p:blipFill>
        <p:spPr>
          <a:xfrm>
            <a:off x="800231" y="2209800"/>
            <a:ext cx="10582275" cy="4171950"/>
          </a:xfrm>
          <a:prstGeom prst="rect">
            <a:avLst/>
          </a:prstGeom>
        </p:spPr>
      </p:pic>
      <p:sp>
        <p:nvSpPr>
          <p:cNvPr id="5" name="Frame 4"/>
          <p:cNvSpPr/>
          <p:nvPr/>
        </p:nvSpPr>
        <p:spPr>
          <a:xfrm>
            <a:off x="800231" y="2209801"/>
            <a:ext cx="10663105" cy="914400"/>
          </a:xfrm>
          <a:prstGeom prst="frame">
            <a:avLst>
              <a:gd name="adj1" fmla="val 730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6" name="Title 9"/>
          <p:cNvSpPr>
            <a:spLocks noGrp="1"/>
          </p:cNvSpPr>
          <p:nvPr>
            <p:ph type="title"/>
          </p:nvPr>
        </p:nvSpPr>
        <p:spPr/>
        <p:txBody>
          <a:bodyPr/>
          <a:lstStyle/>
          <a:p>
            <a:r>
              <a:rPr lang="en-US" dirty="0"/>
              <a:t>Probation Service Definition – Service Frequency</a:t>
            </a:r>
          </a:p>
        </p:txBody>
      </p:sp>
    </p:spTree>
    <p:custDataLst>
      <p:tags r:id="rId1"/>
    </p:custDataLst>
    <p:extLst>
      <p:ext uri="{BB962C8B-B14F-4D97-AF65-F5344CB8AC3E}">
        <p14:creationId xmlns:p14="http://schemas.microsoft.com/office/powerpoint/2010/main" val="832601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4"/>
          <a:srcRect l="356" t="1" r="401" b="1639"/>
          <a:stretch/>
        </p:blipFill>
        <p:spPr>
          <a:xfrm>
            <a:off x="840645" y="2457450"/>
            <a:ext cx="10582275" cy="3962400"/>
          </a:xfrm>
          <a:prstGeom prst="rect">
            <a:avLst/>
          </a:prstGeom>
        </p:spPr>
      </p:pic>
      <p:sp>
        <p:nvSpPr>
          <p:cNvPr id="5" name="Frame 4"/>
          <p:cNvSpPr/>
          <p:nvPr/>
        </p:nvSpPr>
        <p:spPr>
          <a:xfrm>
            <a:off x="800231" y="3343275"/>
            <a:ext cx="10663105" cy="495300"/>
          </a:xfrm>
          <a:prstGeom prst="frame">
            <a:avLst>
              <a:gd name="adj1" fmla="val 730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6" name="Title 9"/>
          <p:cNvSpPr>
            <a:spLocks noGrp="1"/>
          </p:cNvSpPr>
          <p:nvPr>
            <p:ph type="title"/>
          </p:nvPr>
        </p:nvSpPr>
        <p:spPr/>
        <p:txBody>
          <a:bodyPr/>
          <a:lstStyle/>
          <a:p>
            <a:r>
              <a:rPr lang="en-US" dirty="0"/>
              <a:t>Probation Service Definition – Length of Stay</a:t>
            </a:r>
          </a:p>
        </p:txBody>
      </p:sp>
    </p:spTree>
    <p:custDataLst>
      <p:tags r:id="rId1"/>
    </p:custDataLst>
    <p:extLst>
      <p:ext uri="{BB962C8B-B14F-4D97-AF65-F5344CB8AC3E}">
        <p14:creationId xmlns:p14="http://schemas.microsoft.com/office/powerpoint/2010/main" val="2246283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a:srcRect l="535" t="1267" r="580" b="2459"/>
          <a:stretch/>
        </p:blipFill>
        <p:spPr>
          <a:xfrm>
            <a:off x="857250" y="2209800"/>
            <a:ext cx="10544175" cy="3257551"/>
          </a:xfrm>
          <a:prstGeom prst="rect">
            <a:avLst/>
          </a:prstGeom>
        </p:spPr>
      </p:pic>
      <p:pic>
        <p:nvPicPr>
          <p:cNvPr id="6" name="Picture 5"/>
          <p:cNvPicPr>
            <a:picLocks noChangeAspect="1"/>
          </p:cNvPicPr>
          <p:nvPr/>
        </p:nvPicPr>
        <p:blipFill rotWithShape="1">
          <a:blip r:embed="rId5"/>
          <a:srcRect l="800" t="10000" r="910"/>
          <a:stretch/>
        </p:blipFill>
        <p:spPr>
          <a:xfrm>
            <a:off x="847725" y="5467350"/>
            <a:ext cx="10553700" cy="1047749"/>
          </a:xfrm>
          <a:prstGeom prst="rect">
            <a:avLst/>
          </a:prstGeom>
        </p:spPr>
      </p:pic>
      <p:sp>
        <p:nvSpPr>
          <p:cNvPr id="5" name="Frame 4"/>
          <p:cNvSpPr/>
          <p:nvPr/>
        </p:nvSpPr>
        <p:spPr>
          <a:xfrm>
            <a:off x="847725" y="3276599"/>
            <a:ext cx="10663105" cy="3238499"/>
          </a:xfrm>
          <a:prstGeom prst="frame">
            <a:avLst>
              <a:gd name="adj1" fmla="val 22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itle 9"/>
          <p:cNvSpPr>
            <a:spLocks noGrp="1"/>
          </p:cNvSpPr>
          <p:nvPr>
            <p:ph type="title"/>
          </p:nvPr>
        </p:nvSpPr>
        <p:spPr/>
        <p:txBody>
          <a:bodyPr/>
          <a:lstStyle/>
          <a:p>
            <a:r>
              <a:rPr lang="en-US" dirty="0"/>
              <a:t>Probation Service Definition - Staffing</a:t>
            </a:r>
          </a:p>
        </p:txBody>
      </p:sp>
    </p:spTree>
    <p:custDataLst>
      <p:tags r:id="rId1"/>
    </p:custDataLst>
    <p:extLst>
      <p:ext uri="{BB962C8B-B14F-4D97-AF65-F5344CB8AC3E}">
        <p14:creationId xmlns:p14="http://schemas.microsoft.com/office/powerpoint/2010/main" val="87628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a:srcRect l="171" t="2306" r="221" b="3300"/>
          <a:stretch/>
        </p:blipFill>
        <p:spPr>
          <a:xfrm>
            <a:off x="828675" y="3429000"/>
            <a:ext cx="10858500" cy="2133600"/>
          </a:xfrm>
          <a:prstGeom prst="rect">
            <a:avLst/>
          </a:prstGeom>
        </p:spPr>
      </p:pic>
      <p:sp>
        <p:nvSpPr>
          <p:cNvPr id="6" name="Frame 5"/>
          <p:cNvSpPr/>
          <p:nvPr/>
        </p:nvSpPr>
        <p:spPr>
          <a:xfrm>
            <a:off x="814453" y="3436374"/>
            <a:ext cx="10886944" cy="309716"/>
          </a:xfrm>
          <a:prstGeom prst="frame">
            <a:avLst>
              <a:gd name="adj1" fmla="val 11151"/>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7" name="Title 9"/>
          <p:cNvSpPr>
            <a:spLocks noGrp="1"/>
          </p:cNvSpPr>
          <p:nvPr>
            <p:ph type="title"/>
          </p:nvPr>
        </p:nvSpPr>
        <p:spPr>
          <a:xfrm>
            <a:off x="609600" y="1143000"/>
            <a:ext cx="10972800" cy="1066800"/>
          </a:xfrm>
        </p:spPr>
        <p:txBody>
          <a:bodyPr/>
          <a:lstStyle/>
          <a:p>
            <a:r>
              <a:rPr lang="en-US" dirty="0"/>
              <a:t>Probation Service Definition – Staff to Client Ratio</a:t>
            </a:r>
          </a:p>
        </p:txBody>
      </p:sp>
    </p:spTree>
    <p:custDataLst>
      <p:tags r:id="rId1"/>
    </p:custDataLst>
    <p:extLst>
      <p:ext uri="{BB962C8B-B14F-4D97-AF65-F5344CB8AC3E}">
        <p14:creationId xmlns:p14="http://schemas.microsoft.com/office/powerpoint/2010/main" val="1472610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a:srcRect l="171" t="2306" r="221" b="3300"/>
          <a:stretch/>
        </p:blipFill>
        <p:spPr>
          <a:xfrm>
            <a:off x="828675" y="3190875"/>
            <a:ext cx="10858500" cy="2571750"/>
          </a:xfrm>
          <a:prstGeom prst="rect">
            <a:avLst/>
          </a:prstGeom>
        </p:spPr>
      </p:pic>
      <p:sp>
        <p:nvSpPr>
          <p:cNvPr id="6" name="Frame 5"/>
          <p:cNvSpPr/>
          <p:nvPr/>
        </p:nvSpPr>
        <p:spPr>
          <a:xfrm>
            <a:off x="800231" y="3648075"/>
            <a:ext cx="10886944" cy="504825"/>
          </a:xfrm>
          <a:prstGeom prst="frame">
            <a:avLst>
              <a:gd name="adj1" fmla="val 111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itle 9"/>
          <p:cNvSpPr>
            <a:spLocks noGrp="1"/>
          </p:cNvSpPr>
          <p:nvPr>
            <p:ph type="title"/>
          </p:nvPr>
        </p:nvSpPr>
        <p:spPr>
          <a:xfrm>
            <a:off x="609600" y="1143000"/>
            <a:ext cx="10972800" cy="1066800"/>
          </a:xfrm>
        </p:spPr>
        <p:txBody>
          <a:bodyPr/>
          <a:lstStyle/>
          <a:p>
            <a:r>
              <a:rPr lang="en-US" dirty="0"/>
              <a:t>Probation Service Definition – Hours of Operation</a:t>
            </a:r>
          </a:p>
        </p:txBody>
      </p:sp>
    </p:spTree>
    <p:custDataLst>
      <p:tags r:id="rId1"/>
    </p:custDataLst>
    <p:extLst>
      <p:ext uri="{BB962C8B-B14F-4D97-AF65-F5344CB8AC3E}">
        <p14:creationId xmlns:p14="http://schemas.microsoft.com/office/powerpoint/2010/main" val="300639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a:srcRect l="171" t="2306" r="221" b="3300"/>
          <a:stretch/>
        </p:blipFill>
        <p:spPr>
          <a:xfrm>
            <a:off x="828675" y="2781300"/>
            <a:ext cx="10858500" cy="2609850"/>
          </a:xfrm>
          <a:prstGeom prst="rect">
            <a:avLst/>
          </a:prstGeom>
        </p:spPr>
      </p:pic>
      <p:sp>
        <p:nvSpPr>
          <p:cNvPr id="6" name="Frame 5"/>
          <p:cNvSpPr/>
          <p:nvPr/>
        </p:nvSpPr>
        <p:spPr>
          <a:xfrm>
            <a:off x="800231" y="4100512"/>
            <a:ext cx="10886944" cy="504825"/>
          </a:xfrm>
          <a:prstGeom prst="frame">
            <a:avLst>
              <a:gd name="adj1" fmla="val 11151"/>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7" name="Title 9"/>
          <p:cNvSpPr>
            <a:spLocks noGrp="1"/>
          </p:cNvSpPr>
          <p:nvPr>
            <p:ph type="title"/>
          </p:nvPr>
        </p:nvSpPr>
        <p:spPr>
          <a:xfrm>
            <a:off x="0" y="1059873"/>
            <a:ext cx="12231583" cy="1066800"/>
          </a:xfrm>
        </p:spPr>
        <p:txBody>
          <a:bodyPr>
            <a:noAutofit/>
          </a:bodyPr>
          <a:lstStyle/>
          <a:p>
            <a:pPr algn="ctr"/>
            <a:r>
              <a:rPr lang="en-US" dirty="0"/>
              <a:t>Probation Service Definition – Service Desired Outcomes</a:t>
            </a:r>
          </a:p>
        </p:txBody>
      </p:sp>
    </p:spTree>
    <p:custDataLst>
      <p:tags r:id="rId1"/>
    </p:custDataLst>
    <p:extLst>
      <p:ext uri="{BB962C8B-B14F-4D97-AF65-F5344CB8AC3E}">
        <p14:creationId xmlns:p14="http://schemas.microsoft.com/office/powerpoint/2010/main" val="1142700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a:srcRect l="171" t="2306" r="221" b="3300"/>
          <a:stretch/>
        </p:blipFill>
        <p:spPr>
          <a:xfrm>
            <a:off x="828675" y="2419350"/>
            <a:ext cx="10858500" cy="2371725"/>
          </a:xfrm>
          <a:prstGeom prst="rect">
            <a:avLst/>
          </a:prstGeom>
        </p:spPr>
      </p:pic>
      <p:sp>
        <p:nvSpPr>
          <p:cNvPr id="6" name="Frame 5"/>
          <p:cNvSpPr/>
          <p:nvPr/>
        </p:nvSpPr>
        <p:spPr>
          <a:xfrm>
            <a:off x="814453" y="4417144"/>
            <a:ext cx="10886944" cy="333374"/>
          </a:xfrm>
          <a:prstGeom prst="frame">
            <a:avLst>
              <a:gd name="adj1" fmla="val 11151"/>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7" name="Title 9"/>
          <p:cNvSpPr>
            <a:spLocks noGrp="1"/>
          </p:cNvSpPr>
          <p:nvPr>
            <p:ph type="title"/>
          </p:nvPr>
        </p:nvSpPr>
        <p:spPr>
          <a:xfrm>
            <a:off x="609600" y="1143000"/>
            <a:ext cx="10972800" cy="1066800"/>
          </a:xfrm>
        </p:spPr>
        <p:txBody>
          <a:bodyPr/>
          <a:lstStyle/>
          <a:p>
            <a:r>
              <a:rPr lang="en-US" dirty="0"/>
              <a:t>Probation Service Definition – Unit and Rate</a:t>
            </a:r>
          </a:p>
        </p:txBody>
      </p:sp>
    </p:spTree>
    <p:custDataLst>
      <p:tags r:id="rId1"/>
    </p:custDataLst>
    <p:extLst>
      <p:ext uri="{BB962C8B-B14F-4D97-AF65-F5344CB8AC3E}">
        <p14:creationId xmlns:p14="http://schemas.microsoft.com/office/powerpoint/2010/main" val="3026846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Gain an Understanding of Juvenile Service Definitions and Service Interpretive Guidelines (SIGs) within Probation</a:t>
            </a:r>
          </a:p>
          <a:p>
            <a:r>
              <a:rPr lang="en-US" dirty="0"/>
              <a:t>Review Service Categories Treatment, Non-Treatment, Out of Home Placement and Additional Services </a:t>
            </a:r>
          </a:p>
          <a:p>
            <a:r>
              <a:rPr lang="en-US" dirty="0"/>
              <a:t>How to Apply Service Definitions and SIGs to Risk, Need, Responsivity (RNR) Principles of Juveniles</a:t>
            </a:r>
          </a:p>
          <a:p>
            <a:r>
              <a:rPr lang="en-US" dirty="0"/>
              <a:t>Gain knowledge of the Standards of Practice</a:t>
            </a:r>
          </a:p>
          <a:p>
            <a:endParaRPr lang="en-US" dirty="0"/>
          </a:p>
        </p:txBody>
      </p:sp>
      <p:sp>
        <p:nvSpPr>
          <p:cNvPr id="2" name="Title 1"/>
          <p:cNvSpPr>
            <a:spLocks noGrp="1"/>
          </p:cNvSpPr>
          <p:nvPr>
            <p:ph type="title"/>
          </p:nvPr>
        </p:nvSpPr>
        <p:spPr/>
        <p:txBody>
          <a:bodyPr/>
          <a:lstStyle/>
          <a:p>
            <a:r>
              <a:rPr lang="en-US" dirty="0"/>
              <a:t>Objectives</a:t>
            </a:r>
          </a:p>
        </p:txBody>
      </p:sp>
    </p:spTree>
    <p:custDataLst>
      <p:tags r:id="rId1"/>
    </p:custDataLst>
    <p:extLst>
      <p:ext uri="{BB962C8B-B14F-4D97-AF65-F5344CB8AC3E}">
        <p14:creationId xmlns:p14="http://schemas.microsoft.com/office/powerpoint/2010/main" val="1748200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SIGs?</a:t>
            </a:r>
          </a:p>
        </p:txBody>
      </p:sp>
      <p:sp>
        <p:nvSpPr>
          <p:cNvPr id="3" name="Content Placeholder 2"/>
          <p:cNvSpPr txBox="1">
            <a:spLocks/>
          </p:cNvSpPr>
          <p:nvPr/>
        </p:nvSpPr>
        <p:spPr>
          <a:xfrm>
            <a:off x="939799" y="2577887"/>
            <a:ext cx="10312400" cy="3636511"/>
          </a:xfrm>
          <a:prstGeom prst="rect">
            <a:avLst/>
          </a:prstGeom>
        </p:spPr>
        <p:txBody>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US" sz="3600" dirty="0"/>
              <a:t>Service Interpretive Guidelines</a:t>
            </a:r>
          </a:p>
          <a:p>
            <a:pPr lvl="1">
              <a:buFont typeface="Wingdings" panose="05000000000000000000" pitchFamily="2" charset="2"/>
              <a:buChar char="§"/>
            </a:pPr>
            <a:r>
              <a:rPr lang="en-US" sz="3200" dirty="0"/>
              <a:t>Recap of the service definition</a:t>
            </a:r>
          </a:p>
          <a:p>
            <a:pPr lvl="1">
              <a:buFont typeface="Wingdings" panose="05000000000000000000" pitchFamily="2" charset="2"/>
              <a:buChar char="§"/>
            </a:pPr>
            <a:r>
              <a:rPr lang="en-US" sz="3200" dirty="0"/>
              <a:t>Expectation/requirements section</a:t>
            </a:r>
          </a:p>
          <a:p>
            <a:pPr lvl="1">
              <a:buFont typeface="Wingdings" panose="05000000000000000000" pitchFamily="2" charset="2"/>
              <a:buChar char="§"/>
            </a:pPr>
            <a:r>
              <a:rPr lang="en-US" sz="3200" dirty="0"/>
              <a:t>Guideline for when the service should be used</a:t>
            </a:r>
          </a:p>
        </p:txBody>
      </p:sp>
    </p:spTree>
    <p:custDataLst>
      <p:tags r:id="rId1"/>
    </p:custDataLst>
    <p:extLst>
      <p:ext uri="{BB962C8B-B14F-4D97-AF65-F5344CB8AC3E}">
        <p14:creationId xmlns:p14="http://schemas.microsoft.com/office/powerpoint/2010/main" val="3782619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Service Interpretive Guidelines</a:t>
            </a:r>
          </a:p>
        </p:txBody>
      </p:sp>
      <p:pic>
        <p:nvPicPr>
          <p:cNvPr id="4" name="Picture 3"/>
          <p:cNvPicPr>
            <a:picLocks noChangeAspect="1"/>
          </p:cNvPicPr>
          <p:nvPr/>
        </p:nvPicPr>
        <p:blipFill>
          <a:blip r:embed="rId4"/>
          <a:stretch>
            <a:fillRect/>
          </a:stretch>
        </p:blipFill>
        <p:spPr>
          <a:xfrm>
            <a:off x="1581150" y="2038865"/>
            <a:ext cx="8953500" cy="4533385"/>
          </a:xfrm>
          <a:prstGeom prst="rect">
            <a:avLst/>
          </a:prstGeom>
        </p:spPr>
      </p:pic>
      <p:cxnSp>
        <p:nvCxnSpPr>
          <p:cNvPr id="6" name="Straight Connector 5"/>
          <p:cNvCxnSpPr/>
          <p:nvPr/>
        </p:nvCxnSpPr>
        <p:spPr>
          <a:xfrm>
            <a:off x="8613058" y="3087636"/>
            <a:ext cx="168131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187918" y="3087636"/>
            <a:ext cx="3028950" cy="0"/>
          </a:xfrm>
          <a:prstGeom prst="line">
            <a:avLst/>
          </a:prstGeom>
          <a:ln w="38100"/>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01666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Service Interpretive Guidelines</a:t>
            </a:r>
          </a:p>
        </p:txBody>
      </p:sp>
      <p:pic>
        <p:nvPicPr>
          <p:cNvPr id="5" name="Picture 4"/>
          <p:cNvPicPr>
            <a:picLocks noChangeAspect="1"/>
          </p:cNvPicPr>
          <p:nvPr/>
        </p:nvPicPr>
        <p:blipFill>
          <a:blip r:embed="rId4"/>
          <a:stretch>
            <a:fillRect/>
          </a:stretch>
        </p:blipFill>
        <p:spPr>
          <a:xfrm>
            <a:off x="852617" y="1952368"/>
            <a:ext cx="9455814" cy="4657982"/>
          </a:xfrm>
          <a:prstGeom prst="rect">
            <a:avLst/>
          </a:prstGeom>
        </p:spPr>
      </p:pic>
      <p:cxnSp>
        <p:nvCxnSpPr>
          <p:cNvPr id="6" name="Straight Connector 5"/>
          <p:cNvCxnSpPr/>
          <p:nvPr/>
        </p:nvCxnSpPr>
        <p:spPr>
          <a:xfrm>
            <a:off x="2152907" y="2725994"/>
            <a:ext cx="153326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152907" y="3255449"/>
            <a:ext cx="1409700" cy="9525"/>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152907" y="3816076"/>
            <a:ext cx="1409700" cy="9525"/>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621185" y="5883793"/>
            <a:ext cx="1409700" cy="9525"/>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5747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a:t>
            </a:r>
          </a:p>
        </p:txBody>
      </p:sp>
      <p:sp>
        <p:nvSpPr>
          <p:cNvPr id="4" name="TextBox 3"/>
          <p:cNvSpPr txBox="1"/>
          <p:nvPr/>
        </p:nvSpPr>
        <p:spPr>
          <a:xfrm>
            <a:off x="3390899" y="1485891"/>
            <a:ext cx="4851400" cy="1754326"/>
          </a:xfrm>
          <a:prstGeom prst="rect">
            <a:avLst/>
          </a:prstGeom>
          <a:noFill/>
        </p:spPr>
        <p:txBody>
          <a:bodyPr wrap="square" rtlCol="0">
            <a:spAutoFit/>
          </a:bodyPr>
          <a:lstStyle/>
          <a:p>
            <a:pPr algn="ctr"/>
            <a:r>
              <a:rPr lang="en-US" sz="3600" dirty="0"/>
              <a:t>Probation Staff </a:t>
            </a:r>
          </a:p>
          <a:p>
            <a:pPr algn="ctr"/>
            <a:endParaRPr lang="en-US" sz="3600" dirty="0"/>
          </a:p>
          <a:p>
            <a:pPr algn="ctr"/>
            <a:endParaRPr lang="en-US" sz="3600" dirty="0"/>
          </a:p>
        </p:txBody>
      </p:sp>
      <p:sp>
        <p:nvSpPr>
          <p:cNvPr id="5" name="TextBox 4"/>
          <p:cNvSpPr txBox="1"/>
          <p:nvPr/>
        </p:nvSpPr>
        <p:spPr>
          <a:xfrm>
            <a:off x="2565397" y="3510478"/>
            <a:ext cx="6502401" cy="646331"/>
          </a:xfrm>
          <a:prstGeom prst="rect">
            <a:avLst/>
          </a:prstGeom>
          <a:noFill/>
        </p:spPr>
        <p:txBody>
          <a:bodyPr wrap="square" rtlCol="0">
            <a:spAutoFit/>
          </a:bodyPr>
          <a:lstStyle/>
          <a:p>
            <a:pPr algn="ctr"/>
            <a:r>
              <a:rPr lang="en-US" sz="3600" dirty="0"/>
              <a:t>Registered Service Providers</a:t>
            </a:r>
          </a:p>
        </p:txBody>
      </p:sp>
      <p:sp>
        <p:nvSpPr>
          <p:cNvPr id="6" name="TextBox 5"/>
          <p:cNvSpPr txBox="1"/>
          <p:nvPr/>
        </p:nvSpPr>
        <p:spPr>
          <a:xfrm>
            <a:off x="3390897" y="4540895"/>
            <a:ext cx="4851400" cy="646331"/>
          </a:xfrm>
          <a:prstGeom prst="rect">
            <a:avLst/>
          </a:prstGeom>
          <a:noFill/>
        </p:spPr>
        <p:txBody>
          <a:bodyPr wrap="square" rtlCol="0">
            <a:spAutoFit/>
          </a:bodyPr>
          <a:lstStyle/>
          <a:p>
            <a:pPr algn="ctr"/>
            <a:r>
              <a:rPr lang="en-US" sz="3600" dirty="0"/>
              <a:t>QCRs</a:t>
            </a:r>
          </a:p>
        </p:txBody>
      </p:sp>
      <p:sp>
        <p:nvSpPr>
          <p:cNvPr id="7" name="TextBox 6"/>
          <p:cNvSpPr txBox="1"/>
          <p:nvPr/>
        </p:nvSpPr>
        <p:spPr>
          <a:xfrm>
            <a:off x="2743198" y="2423600"/>
            <a:ext cx="6146801" cy="646331"/>
          </a:xfrm>
          <a:prstGeom prst="rect">
            <a:avLst/>
          </a:prstGeom>
          <a:noFill/>
        </p:spPr>
        <p:txBody>
          <a:bodyPr wrap="square" rtlCol="0">
            <a:spAutoFit/>
          </a:bodyPr>
          <a:lstStyle/>
          <a:p>
            <a:pPr algn="ctr"/>
            <a:r>
              <a:rPr lang="en-US" sz="3600" dirty="0"/>
              <a:t>Judges &amp; Court Personnel</a:t>
            </a:r>
          </a:p>
        </p:txBody>
      </p:sp>
      <p:pic>
        <p:nvPicPr>
          <p:cNvPr id="1026" name="Picture 2" descr="Image result for wh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45291" y="4180257"/>
            <a:ext cx="1837109" cy="192356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390897" y="5457487"/>
            <a:ext cx="4851400" cy="646331"/>
          </a:xfrm>
          <a:prstGeom prst="rect">
            <a:avLst/>
          </a:prstGeom>
          <a:noFill/>
        </p:spPr>
        <p:txBody>
          <a:bodyPr wrap="square" rtlCol="0">
            <a:spAutoFit/>
          </a:bodyPr>
          <a:lstStyle/>
          <a:p>
            <a:pPr algn="ctr"/>
            <a:r>
              <a:rPr lang="en-US" sz="3600" dirty="0"/>
              <a:t>Family </a:t>
            </a:r>
          </a:p>
        </p:txBody>
      </p:sp>
    </p:spTree>
    <p:custDataLst>
      <p:tags r:id="rId1"/>
    </p:custDataLst>
    <p:extLst>
      <p:ext uri="{BB962C8B-B14F-4D97-AF65-F5344CB8AC3E}">
        <p14:creationId xmlns:p14="http://schemas.microsoft.com/office/powerpoint/2010/main" val="1124893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0000" y="2641601"/>
            <a:ext cx="10554574" cy="3849956"/>
          </a:xfrm>
        </p:spPr>
        <p:txBody>
          <a:bodyPr>
            <a:normAutofit/>
          </a:bodyPr>
          <a:lstStyle/>
          <a:p>
            <a:r>
              <a:rPr lang="en-US" dirty="0"/>
              <a:t>Guide expectations for service delivery</a:t>
            </a:r>
          </a:p>
          <a:p>
            <a:pPr lvl="1"/>
            <a:r>
              <a:rPr lang="en-US" sz="2800" dirty="0"/>
              <a:t>Consistency among services providers &amp; utilization of services</a:t>
            </a:r>
          </a:p>
          <a:p>
            <a:pPr marL="411480" lvl="1" indent="0">
              <a:buNone/>
            </a:pPr>
            <a:endParaRPr lang="en-US" sz="2800" dirty="0"/>
          </a:p>
          <a:p>
            <a:r>
              <a:rPr lang="en-US" dirty="0"/>
              <a:t>Quality Improvement and/or Quality Assurance </a:t>
            </a:r>
          </a:p>
          <a:p>
            <a:pPr marL="109728" indent="0">
              <a:buNone/>
            </a:pPr>
            <a:endParaRPr lang="en-US" dirty="0"/>
          </a:p>
          <a:p>
            <a:r>
              <a:rPr lang="en-US" dirty="0"/>
              <a:t>Fiscal responsibility </a:t>
            </a:r>
          </a:p>
          <a:p>
            <a:endParaRPr lang="en-US" dirty="0"/>
          </a:p>
          <a:p>
            <a:endParaRPr lang="en-US" dirty="0"/>
          </a:p>
        </p:txBody>
      </p:sp>
      <p:sp>
        <p:nvSpPr>
          <p:cNvPr id="2" name="Title 1"/>
          <p:cNvSpPr>
            <a:spLocks noGrp="1"/>
          </p:cNvSpPr>
          <p:nvPr>
            <p:ph type="title"/>
          </p:nvPr>
        </p:nvSpPr>
        <p:spPr/>
        <p:txBody>
          <a:bodyPr/>
          <a:lstStyle/>
          <a:p>
            <a:r>
              <a:rPr lang="en-US" dirty="0"/>
              <a:t>Why?</a:t>
            </a:r>
          </a:p>
        </p:txBody>
      </p:sp>
      <p:pic>
        <p:nvPicPr>
          <p:cNvPr id="4" name="Picture 3"/>
          <p:cNvPicPr>
            <a:picLocks noChangeAspect="1"/>
          </p:cNvPicPr>
          <p:nvPr/>
        </p:nvPicPr>
        <p:blipFill rotWithShape="1">
          <a:blip r:embed="rId4"/>
          <a:srcRect l="12062" t="21115" r="11759" b="22359"/>
          <a:stretch/>
        </p:blipFill>
        <p:spPr>
          <a:xfrm>
            <a:off x="7472423" y="5345736"/>
            <a:ext cx="3441700" cy="977900"/>
          </a:xfrm>
          <a:prstGeom prst="rect">
            <a:avLst/>
          </a:prstGeom>
          <a:ln>
            <a:noFill/>
          </a:ln>
        </p:spPr>
      </p:pic>
    </p:spTree>
    <p:custDataLst>
      <p:tags r:id="rId1"/>
    </p:custDataLst>
    <p:extLst>
      <p:ext uri="{BB962C8B-B14F-4D97-AF65-F5344CB8AC3E}">
        <p14:creationId xmlns:p14="http://schemas.microsoft.com/office/powerpoint/2010/main" val="854760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1153112" y="1654501"/>
            <a:ext cx="9742652" cy="4819715"/>
          </a:xfrm>
          <a:prstGeom prst="rect">
            <a:avLst/>
          </a:prstGeom>
        </p:spPr>
      </p:pic>
      <p:sp>
        <p:nvSpPr>
          <p:cNvPr id="5" name="Right Arrow 4"/>
          <p:cNvSpPr/>
          <p:nvPr/>
        </p:nvSpPr>
        <p:spPr>
          <a:xfrm rot="7539688">
            <a:off x="10240046" y="2088453"/>
            <a:ext cx="826789" cy="47946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336469" y="488677"/>
            <a:ext cx="10972800" cy="1066800"/>
          </a:xfrm>
        </p:spPr>
        <p:txBody>
          <a:bodyPr/>
          <a:lstStyle/>
          <a:p>
            <a:r>
              <a:rPr lang="en-US" dirty="0"/>
              <a:t>Where do find these sources? </a:t>
            </a:r>
          </a:p>
        </p:txBody>
      </p:sp>
    </p:spTree>
    <p:custDataLst>
      <p:tags r:id="rId1"/>
    </p:custDataLst>
    <p:extLst>
      <p:ext uri="{BB962C8B-B14F-4D97-AF65-F5344CB8AC3E}">
        <p14:creationId xmlns:p14="http://schemas.microsoft.com/office/powerpoint/2010/main" val="1783615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05666" y="1375190"/>
            <a:ext cx="11601450" cy="4873209"/>
          </a:xfrm>
          <a:prstGeom prst="rect">
            <a:avLst/>
          </a:prstGeom>
        </p:spPr>
      </p:pic>
      <p:sp>
        <p:nvSpPr>
          <p:cNvPr id="4" name="Right Arrow 3"/>
          <p:cNvSpPr/>
          <p:nvPr/>
        </p:nvSpPr>
        <p:spPr>
          <a:xfrm rot="9201989">
            <a:off x="2889545" y="1388325"/>
            <a:ext cx="1468886" cy="638749"/>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Frame 4"/>
          <p:cNvSpPr/>
          <p:nvPr/>
        </p:nvSpPr>
        <p:spPr>
          <a:xfrm>
            <a:off x="471949" y="3147104"/>
            <a:ext cx="2691245" cy="467591"/>
          </a:xfrm>
          <a:prstGeom prst="fram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4014999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342900" y="1313584"/>
            <a:ext cx="11468100" cy="4915766"/>
          </a:xfrm>
          <a:prstGeom prst="rect">
            <a:avLst/>
          </a:prstGeom>
        </p:spPr>
      </p:pic>
      <p:sp>
        <p:nvSpPr>
          <p:cNvPr id="4" name="Frame 3"/>
          <p:cNvSpPr/>
          <p:nvPr/>
        </p:nvSpPr>
        <p:spPr>
          <a:xfrm>
            <a:off x="4229100" y="1922318"/>
            <a:ext cx="2171701" cy="630382"/>
          </a:xfrm>
          <a:prstGeom prst="frame">
            <a:avLst>
              <a:gd name="adj1" fmla="val 147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ular Callout 4"/>
          <p:cNvSpPr/>
          <p:nvPr/>
        </p:nvSpPr>
        <p:spPr>
          <a:xfrm>
            <a:off x="6400801" y="3466234"/>
            <a:ext cx="3418609" cy="966354"/>
          </a:xfrm>
          <a:prstGeom prst="wedgeRectCallout">
            <a:avLst>
              <a:gd name="adj1" fmla="val -67725"/>
              <a:gd name="adj2" fmla="val 1088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Click here to print the full service definitions</a:t>
            </a:r>
          </a:p>
        </p:txBody>
      </p:sp>
    </p:spTree>
    <p:custDataLst>
      <p:tags r:id="rId1"/>
    </p:custDataLst>
    <p:extLst>
      <p:ext uri="{BB962C8B-B14F-4D97-AF65-F5344CB8AC3E}">
        <p14:creationId xmlns:p14="http://schemas.microsoft.com/office/powerpoint/2010/main" val="3406899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593581" y="187198"/>
            <a:ext cx="7823056" cy="6482465"/>
          </a:xfrm>
          <a:prstGeom prst="rect">
            <a:avLst/>
          </a:prstGeom>
        </p:spPr>
      </p:pic>
      <p:sp>
        <p:nvSpPr>
          <p:cNvPr id="4" name="Rounded Rectangle 3"/>
          <p:cNvSpPr/>
          <p:nvPr/>
        </p:nvSpPr>
        <p:spPr>
          <a:xfrm>
            <a:off x="8769927" y="3127664"/>
            <a:ext cx="3096491" cy="22698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You can also click on each of the services individually to view their definition</a:t>
            </a:r>
          </a:p>
        </p:txBody>
      </p:sp>
    </p:spTree>
    <p:custDataLst>
      <p:tags r:id="rId1"/>
    </p:custDataLst>
    <p:extLst>
      <p:ext uri="{BB962C8B-B14F-4D97-AF65-F5344CB8AC3E}">
        <p14:creationId xmlns:p14="http://schemas.microsoft.com/office/powerpoint/2010/main" val="319408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0000" y="2442206"/>
            <a:ext cx="10554574" cy="3636511"/>
          </a:xfrm>
        </p:spPr>
        <p:txBody>
          <a:bodyPr anchor="t">
            <a:normAutofit/>
          </a:bodyPr>
          <a:lstStyle/>
          <a:p>
            <a:r>
              <a:rPr lang="en-US" sz="2400" dirty="0"/>
              <a:t>Treatment </a:t>
            </a:r>
          </a:p>
          <a:p>
            <a:r>
              <a:rPr lang="en-US" sz="2400" dirty="0"/>
              <a:t>Non-Treatment</a:t>
            </a:r>
          </a:p>
          <a:p>
            <a:r>
              <a:rPr lang="en-US" sz="2400" dirty="0"/>
              <a:t>Out-of-home placement</a:t>
            </a:r>
          </a:p>
          <a:p>
            <a:r>
              <a:rPr lang="en-US" sz="2400" dirty="0"/>
              <a:t>Additional Probation District Services</a:t>
            </a:r>
          </a:p>
          <a:p>
            <a:endParaRPr lang="en-US" sz="2400" dirty="0"/>
          </a:p>
        </p:txBody>
      </p:sp>
      <p:sp>
        <p:nvSpPr>
          <p:cNvPr id="2" name="Title 1"/>
          <p:cNvSpPr>
            <a:spLocks noGrp="1"/>
          </p:cNvSpPr>
          <p:nvPr>
            <p:ph type="title"/>
          </p:nvPr>
        </p:nvSpPr>
        <p:spPr/>
        <p:txBody>
          <a:bodyPr/>
          <a:lstStyle/>
          <a:p>
            <a:r>
              <a:rPr lang="en-US" dirty="0"/>
              <a:t>Service Categories </a:t>
            </a:r>
          </a:p>
        </p:txBody>
      </p:sp>
      <p:pic>
        <p:nvPicPr>
          <p:cNvPr id="5" name="Picture 4"/>
          <p:cNvPicPr>
            <a:picLocks noChangeAspect="1"/>
          </p:cNvPicPr>
          <p:nvPr/>
        </p:nvPicPr>
        <p:blipFill>
          <a:blip r:embed="rId4"/>
          <a:stretch>
            <a:fillRect/>
          </a:stretch>
        </p:blipFill>
        <p:spPr>
          <a:xfrm>
            <a:off x="7834312" y="4230867"/>
            <a:ext cx="2466975" cy="1847850"/>
          </a:xfrm>
          <a:prstGeom prst="rect">
            <a:avLst/>
          </a:prstGeom>
        </p:spPr>
      </p:pic>
    </p:spTree>
    <p:custDataLst>
      <p:tags r:id="rId1"/>
    </p:custDataLst>
    <p:extLst>
      <p:ext uri="{BB962C8B-B14F-4D97-AF65-F5344CB8AC3E}">
        <p14:creationId xmlns:p14="http://schemas.microsoft.com/office/powerpoint/2010/main" val="1130279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2142" y="2216086"/>
            <a:ext cx="10972800" cy="4325112"/>
          </a:xfrm>
        </p:spPr>
        <p:txBody>
          <a:bodyPr/>
          <a:lstStyle/>
          <a:p>
            <a:r>
              <a:rPr lang="en-US" dirty="0"/>
              <a:t>Juvenile Service Guide LB 561</a:t>
            </a:r>
          </a:p>
          <a:p>
            <a:r>
              <a:rPr lang="en-US" dirty="0"/>
              <a:t>Division of Behavioral Health   -   Lime Book</a:t>
            </a:r>
          </a:p>
          <a:p>
            <a:r>
              <a:rPr lang="en-US" dirty="0"/>
              <a:t>Medicaid Regulations </a:t>
            </a:r>
          </a:p>
          <a:p>
            <a:endParaRPr lang="en-US" dirty="0"/>
          </a:p>
        </p:txBody>
      </p:sp>
      <p:sp>
        <p:nvSpPr>
          <p:cNvPr id="3" name="Title 2"/>
          <p:cNvSpPr>
            <a:spLocks noGrp="1"/>
          </p:cNvSpPr>
          <p:nvPr>
            <p:ph type="title"/>
          </p:nvPr>
        </p:nvSpPr>
        <p:spPr/>
        <p:txBody>
          <a:bodyPr>
            <a:normAutofit fontScale="90000"/>
          </a:bodyPr>
          <a:lstStyle/>
          <a:p>
            <a:r>
              <a:rPr lang="en-US" dirty="0"/>
              <a:t>History of the Service Definitions and Service Interpretative Guidelines </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7166" y="4403684"/>
            <a:ext cx="2730366" cy="126376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5132" y="4403683"/>
            <a:ext cx="5953539" cy="1263769"/>
          </a:xfrm>
          <a:prstGeom prst="rect">
            <a:avLst/>
          </a:prstGeom>
        </p:spPr>
      </p:pic>
    </p:spTree>
    <p:custDataLst>
      <p:tags r:id="rId1"/>
    </p:custDataLst>
    <p:extLst>
      <p:ext uri="{BB962C8B-B14F-4D97-AF65-F5344CB8AC3E}">
        <p14:creationId xmlns:p14="http://schemas.microsoft.com/office/powerpoint/2010/main" val="1134205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endParaRPr lang="en-US" dirty="0"/>
          </a:p>
          <a:p>
            <a:pPr marL="109728" indent="0">
              <a:buNone/>
            </a:pPr>
            <a:endParaRPr lang="en-US" dirty="0"/>
          </a:p>
          <a:p>
            <a:pPr marL="109728" indent="0">
              <a:buNone/>
            </a:pPr>
            <a:r>
              <a:rPr lang="en-US" dirty="0"/>
              <a:t>How do officers use the Service Definitions, Service Interpretative Guidelines in their case management. </a:t>
            </a:r>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p:txBody>
      </p:sp>
      <p:sp>
        <p:nvSpPr>
          <p:cNvPr id="3" name="Title 2"/>
          <p:cNvSpPr>
            <a:spLocks noGrp="1"/>
          </p:cNvSpPr>
          <p:nvPr>
            <p:ph type="title"/>
          </p:nvPr>
        </p:nvSpPr>
        <p:spPr/>
        <p:txBody>
          <a:bodyPr/>
          <a:lstStyle/>
          <a:p>
            <a:r>
              <a:rPr lang="en-US" dirty="0"/>
              <a:t>Risk, Need and Responsivity</a:t>
            </a:r>
          </a:p>
        </p:txBody>
      </p:sp>
      <p:pic>
        <p:nvPicPr>
          <p:cNvPr id="4" name="Picture 3"/>
          <p:cNvPicPr>
            <a:picLocks noChangeAspect="1"/>
          </p:cNvPicPr>
          <p:nvPr/>
        </p:nvPicPr>
        <p:blipFill>
          <a:blip r:embed="rId2"/>
          <a:stretch>
            <a:fillRect/>
          </a:stretch>
        </p:blipFill>
        <p:spPr>
          <a:xfrm>
            <a:off x="6929026" y="4115711"/>
            <a:ext cx="4220755" cy="2203451"/>
          </a:xfrm>
          <a:prstGeom prst="rect">
            <a:avLst/>
          </a:prstGeom>
        </p:spPr>
      </p:pic>
    </p:spTree>
    <p:extLst>
      <p:ext uri="{BB962C8B-B14F-4D97-AF65-F5344CB8AC3E}">
        <p14:creationId xmlns:p14="http://schemas.microsoft.com/office/powerpoint/2010/main" val="859379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998" y="893837"/>
            <a:ext cx="12205357" cy="970450"/>
          </a:xfrm>
        </p:spPr>
        <p:txBody>
          <a:bodyPr>
            <a:normAutofit/>
          </a:bodyPr>
          <a:lstStyle/>
          <a:p>
            <a:r>
              <a:rPr lang="en-US" dirty="0"/>
              <a:t>How do SDs Relate to Risk Need and Responsivity ?</a:t>
            </a:r>
          </a:p>
        </p:txBody>
      </p:sp>
      <p:sp>
        <p:nvSpPr>
          <p:cNvPr id="6" name="Rounded Rectangle 5"/>
          <p:cNvSpPr/>
          <p:nvPr/>
        </p:nvSpPr>
        <p:spPr>
          <a:xfrm>
            <a:off x="712519" y="2137558"/>
            <a:ext cx="1828800" cy="831273"/>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Risk</a:t>
            </a:r>
          </a:p>
        </p:txBody>
      </p:sp>
      <p:sp>
        <p:nvSpPr>
          <p:cNvPr id="7" name="Rounded Rectangle 6"/>
          <p:cNvSpPr/>
          <p:nvPr/>
        </p:nvSpPr>
        <p:spPr>
          <a:xfrm>
            <a:off x="3011384" y="2137558"/>
            <a:ext cx="1828800" cy="831273"/>
          </a:xfrm>
          <a:prstGeom prst="roundRect">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Need</a:t>
            </a:r>
          </a:p>
        </p:txBody>
      </p:sp>
      <p:sp>
        <p:nvSpPr>
          <p:cNvPr id="8" name="Rounded Rectangle 7"/>
          <p:cNvSpPr/>
          <p:nvPr/>
        </p:nvSpPr>
        <p:spPr>
          <a:xfrm>
            <a:off x="5310249" y="2137558"/>
            <a:ext cx="1828800" cy="831273"/>
          </a:xfrm>
          <a:prstGeom prst="round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Responsivity</a:t>
            </a:r>
          </a:p>
        </p:txBody>
      </p:sp>
      <p:sp>
        <p:nvSpPr>
          <p:cNvPr id="9" name="Rounded Rectangle 8"/>
          <p:cNvSpPr/>
          <p:nvPr/>
        </p:nvSpPr>
        <p:spPr>
          <a:xfrm>
            <a:off x="7609114" y="2137558"/>
            <a:ext cx="1828800" cy="831273"/>
          </a:xfrm>
          <a:prstGeom prst="roundRect">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Dosage</a:t>
            </a:r>
          </a:p>
        </p:txBody>
      </p:sp>
      <p:sp>
        <p:nvSpPr>
          <p:cNvPr id="10" name="Rounded Rectangle 9"/>
          <p:cNvSpPr/>
          <p:nvPr/>
        </p:nvSpPr>
        <p:spPr>
          <a:xfrm>
            <a:off x="9907979" y="2137558"/>
            <a:ext cx="1828800" cy="831273"/>
          </a:xfrm>
          <a:prstGeom prst="roundRect">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Treatment</a:t>
            </a:r>
          </a:p>
        </p:txBody>
      </p:sp>
      <p:sp>
        <p:nvSpPr>
          <p:cNvPr id="11" name="Rectangle 10"/>
          <p:cNvSpPr/>
          <p:nvPr/>
        </p:nvSpPr>
        <p:spPr>
          <a:xfrm>
            <a:off x="844386" y="2968831"/>
            <a:ext cx="1565066" cy="3123211"/>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t"/>
          <a:lstStyle/>
          <a:p>
            <a:pPr algn="ctr" defTabSz="685800">
              <a:defRPr/>
            </a:pPr>
            <a:endParaRPr lang="en-US" sz="1600" dirty="0"/>
          </a:p>
          <a:p>
            <a:pPr algn="ctr" defTabSz="685800">
              <a:defRPr/>
            </a:pPr>
            <a:r>
              <a:rPr lang="en-US" sz="1600" dirty="0"/>
              <a:t>Who should we target?</a:t>
            </a:r>
          </a:p>
          <a:p>
            <a:pPr algn="ctr" defTabSz="685800">
              <a:defRPr/>
            </a:pPr>
            <a:endParaRPr lang="en-US" sz="1600" dirty="0"/>
          </a:p>
          <a:p>
            <a:pPr algn="ctr" defTabSz="685800">
              <a:defRPr/>
            </a:pPr>
            <a:r>
              <a:rPr lang="en-US" sz="1600" dirty="0"/>
              <a:t>Prioritize treatment resources and services for higher risk youth</a:t>
            </a:r>
          </a:p>
        </p:txBody>
      </p:sp>
      <p:sp>
        <p:nvSpPr>
          <p:cNvPr id="13" name="Rectangle 12"/>
          <p:cNvSpPr/>
          <p:nvPr/>
        </p:nvSpPr>
        <p:spPr>
          <a:xfrm>
            <a:off x="3143251" y="2968831"/>
            <a:ext cx="1565066" cy="3123211"/>
          </a:xfrm>
          <a:prstGeom prst="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t"/>
          <a:lstStyle/>
          <a:p>
            <a:pPr algn="ctr"/>
            <a:endParaRPr lang="en-US" sz="1600" dirty="0"/>
          </a:p>
          <a:p>
            <a:pPr algn="ctr"/>
            <a:r>
              <a:rPr lang="en-US" sz="1600" dirty="0"/>
              <a:t>What should we target?</a:t>
            </a:r>
          </a:p>
          <a:p>
            <a:pPr algn="ctr"/>
            <a:endParaRPr lang="en-US" sz="1600" dirty="0"/>
          </a:p>
          <a:p>
            <a:pPr algn="ctr"/>
            <a:r>
              <a:rPr lang="en-US" sz="1600" dirty="0"/>
              <a:t>Target interventions to criminogenic needs</a:t>
            </a:r>
          </a:p>
        </p:txBody>
      </p:sp>
      <p:sp>
        <p:nvSpPr>
          <p:cNvPr id="14" name="Rectangle 13"/>
          <p:cNvSpPr/>
          <p:nvPr/>
        </p:nvSpPr>
        <p:spPr>
          <a:xfrm>
            <a:off x="5445334" y="2961712"/>
            <a:ext cx="1565066" cy="3123211"/>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t"/>
          <a:lstStyle/>
          <a:p>
            <a:pPr algn="ctr"/>
            <a:endParaRPr lang="en-US" sz="1600" dirty="0"/>
          </a:p>
          <a:p>
            <a:pPr algn="ctr"/>
            <a:r>
              <a:rPr lang="en-US" sz="1600" dirty="0"/>
              <a:t>How should we do it?</a:t>
            </a:r>
          </a:p>
          <a:p>
            <a:pPr algn="ctr"/>
            <a:endParaRPr lang="en-US" sz="1600" dirty="0"/>
          </a:p>
          <a:p>
            <a:pPr algn="ctr"/>
            <a:r>
              <a:rPr lang="en-US" sz="1600" dirty="0"/>
              <a:t>Be responsive to temperament, learning style, motivation, gender, trauma, mental health, and culture</a:t>
            </a:r>
          </a:p>
        </p:txBody>
      </p:sp>
      <p:sp>
        <p:nvSpPr>
          <p:cNvPr id="15" name="Rectangle 14"/>
          <p:cNvSpPr/>
          <p:nvPr/>
        </p:nvSpPr>
        <p:spPr>
          <a:xfrm>
            <a:off x="7740981" y="2961713"/>
            <a:ext cx="1565066" cy="3123211"/>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t"/>
          <a:lstStyle/>
          <a:p>
            <a:pPr algn="ctr"/>
            <a:endParaRPr lang="en-US" sz="1600" dirty="0"/>
          </a:p>
          <a:p>
            <a:pPr algn="ctr"/>
            <a:r>
              <a:rPr lang="en-US" sz="1600" dirty="0"/>
              <a:t>How much?</a:t>
            </a:r>
          </a:p>
          <a:p>
            <a:pPr algn="ctr"/>
            <a:endParaRPr lang="en-US" sz="1600" dirty="0"/>
          </a:p>
          <a:p>
            <a:pPr algn="ctr"/>
            <a:r>
              <a:rPr lang="en-US" sz="1600" dirty="0"/>
              <a:t>Structure 40% to 70% of time for 3 to 9 months for high risk youth</a:t>
            </a:r>
          </a:p>
        </p:txBody>
      </p:sp>
      <p:sp>
        <p:nvSpPr>
          <p:cNvPr id="16" name="Rectangle 15"/>
          <p:cNvSpPr/>
          <p:nvPr/>
        </p:nvSpPr>
        <p:spPr>
          <a:xfrm>
            <a:off x="10039846" y="2968831"/>
            <a:ext cx="1565066" cy="3123211"/>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t"/>
          <a:lstStyle/>
          <a:p>
            <a:pPr algn="ctr"/>
            <a:endParaRPr lang="en-US" sz="1600" dirty="0"/>
          </a:p>
          <a:p>
            <a:pPr algn="ctr"/>
            <a:r>
              <a:rPr lang="en-US" sz="1600" dirty="0"/>
              <a:t>How well?</a:t>
            </a:r>
          </a:p>
          <a:p>
            <a:pPr algn="ctr"/>
            <a:endParaRPr lang="en-US" sz="1600" dirty="0"/>
          </a:p>
          <a:p>
            <a:pPr algn="ctr"/>
            <a:r>
              <a:rPr lang="en-US" sz="1600" dirty="0"/>
              <a:t>Integrate treatment into the case plan with proven methods and evaluates effectiveness</a:t>
            </a:r>
          </a:p>
        </p:txBody>
      </p:sp>
    </p:spTree>
    <p:custDataLst>
      <p:tags r:id="rId1"/>
    </p:custDataLst>
    <p:extLst>
      <p:ext uri="{BB962C8B-B14F-4D97-AF65-F5344CB8AC3E}">
        <p14:creationId xmlns:p14="http://schemas.microsoft.com/office/powerpoint/2010/main" val="21833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37948604"/>
              </p:ext>
            </p:extLst>
          </p:nvPr>
        </p:nvGraphicFramePr>
        <p:xfrm>
          <a:off x="3217762" y="2372971"/>
          <a:ext cx="5389945" cy="2966720"/>
        </p:xfrm>
        <a:graphic>
          <a:graphicData uri="http://schemas.openxmlformats.org/drawingml/2006/table">
            <a:tbl>
              <a:tblPr firstRow="1" bandRow="1">
                <a:tableStyleId>{5C22544A-7EE6-4342-B048-85BDC9FD1C3A}</a:tableStyleId>
              </a:tblPr>
              <a:tblGrid>
                <a:gridCol w="5389945">
                  <a:extLst>
                    <a:ext uri="{9D8B030D-6E8A-4147-A177-3AD203B41FA5}">
                      <a16:colId xmlns:a16="http://schemas.microsoft.com/office/drawing/2014/main" val="20000"/>
                    </a:ext>
                  </a:extLst>
                </a:gridCol>
              </a:tblGrid>
              <a:tr h="370840">
                <a:tc>
                  <a:txBody>
                    <a:bodyPr/>
                    <a:lstStyle/>
                    <a:p>
                      <a:pPr algn="ctr"/>
                      <a:endParaRPr lang="en-US" dirty="0"/>
                    </a:p>
                  </a:txBody>
                  <a:tcPr marL="91771" marR="91771"/>
                </a:tc>
                <a:extLst>
                  <a:ext uri="{0D108BD9-81ED-4DB2-BD59-A6C34878D82A}">
                    <a16:rowId xmlns:a16="http://schemas.microsoft.com/office/drawing/2014/main" val="10000"/>
                  </a:ext>
                </a:extLst>
              </a:tr>
              <a:tr h="370840">
                <a:tc>
                  <a:txBody>
                    <a:bodyPr/>
                    <a:lstStyle/>
                    <a:p>
                      <a:pPr algn="ctr"/>
                      <a:r>
                        <a:rPr lang="en-US" dirty="0"/>
                        <a:t>Family</a:t>
                      </a:r>
                      <a:r>
                        <a:rPr lang="en-US" baseline="0" dirty="0"/>
                        <a:t> Circumstances/Parenting</a:t>
                      </a:r>
                      <a:endParaRPr lang="en-US" dirty="0"/>
                    </a:p>
                  </a:txBody>
                  <a:tcPr marL="91771" marR="91771"/>
                </a:tc>
                <a:extLst>
                  <a:ext uri="{0D108BD9-81ED-4DB2-BD59-A6C34878D82A}">
                    <a16:rowId xmlns:a16="http://schemas.microsoft.com/office/drawing/2014/main" val="10001"/>
                  </a:ext>
                </a:extLst>
              </a:tr>
              <a:tr h="370840">
                <a:tc>
                  <a:txBody>
                    <a:bodyPr/>
                    <a:lstStyle/>
                    <a:p>
                      <a:pPr algn="ctr"/>
                      <a:r>
                        <a:rPr lang="en-US" dirty="0"/>
                        <a:t>Education/Employment</a:t>
                      </a:r>
                    </a:p>
                  </a:txBody>
                  <a:tcPr marL="91771" marR="91771"/>
                </a:tc>
                <a:extLst>
                  <a:ext uri="{0D108BD9-81ED-4DB2-BD59-A6C34878D82A}">
                    <a16:rowId xmlns:a16="http://schemas.microsoft.com/office/drawing/2014/main" val="10002"/>
                  </a:ext>
                </a:extLst>
              </a:tr>
              <a:tr h="370840">
                <a:tc>
                  <a:txBody>
                    <a:bodyPr/>
                    <a:lstStyle/>
                    <a:p>
                      <a:pPr algn="ctr"/>
                      <a:r>
                        <a:rPr lang="en-US" dirty="0"/>
                        <a:t>Peer Relations</a:t>
                      </a:r>
                    </a:p>
                  </a:txBody>
                  <a:tcPr marL="91771" marR="91771"/>
                </a:tc>
                <a:extLst>
                  <a:ext uri="{0D108BD9-81ED-4DB2-BD59-A6C34878D82A}">
                    <a16:rowId xmlns:a16="http://schemas.microsoft.com/office/drawing/2014/main" val="10003"/>
                  </a:ext>
                </a:extLst>
              </a:tr>
              <a:tr h="370840">
                <a:tc>
                  <a:txBody>
                    <a:bodyPr/>
                    <a:lstStyle/>
                    <a:p>
                      <a:pPr algn="ctr"/>
                      <a:r>
                        <a:rPr lang="en-US" dirty="0"/>
                        <a:t>Substance Abuse</a:t>
                      </a:r>
                    </a:p>
                  </a:txBody>
                  <a:tcPr marL="91771" marR="91771"/>
                </a:tc>
                <a:extLst>
                  <a:ext uri="{0D108BD9-81ED-4DB2-BD59-A6C34878D82A}">
                    <a16:rowId xmlns:a16="http://schemas.microsoft.com/office/drawing/2014/main" val="10004"/>
                  </a:ext>
                </a:extLst>
              </a:tr>
              <a:tr h="370840">
                <a:tc>
                  <a:txBody>
                    <a:bodyPr/>
                    <a:lstStyle/>
                    <a:p>
                      <a:pPr algn="ctr"/>
                      <a:r>
                        <a:rPr lang="en-US" dirty="0"/>
                        <a:t>Leisure/Recreation</a:t>
                      </a:r>
                    </a:p>
                  </a:txBody>
                  <a:tcPr marL="91771" marR="91771"/>
                </a:tc>
                <a:extLst>
                  <a:ext uri="{0D108BD9-81ED-4DB2-BD59-A6C34878D82A}">
                    <a16:rowId xmlns:a16="http://schemas.microsoft.com/office/drawing/2014/main" val="10005"/>
                  </a:ext>
                </a:extLst>
              </a:tr>
              <a:tr h="370840">
                <a:tc>
                  <a:txBody>
                    <a:bodyPr/>
                    <a:lstStyle/>
                    <a:p>
                      <a:pPr algn="ctr"/>
                      <a:r>
                        <a:rPr lang="en-US" dirty="0"/>
                        <a:t>Personality/Behavior</a:t>
                      </a:r>
                    </a:p>
                  </a:txBody>
                  <a:tcPr marL="91771" marR="91771"/>
                </a:tc>
                <a:extLst>
                  <a:ext uri="{0D108BD9-81ED-4DB2-BD59-A6C34878D82A}">
                    <a16:rowId xmlns:a16="http://schemas.microsoft.com/office/drawing/2014/main" val="10006"/>
                  </a:ext>
                </a:extLst>
              </a:tr>
              <a:tr h="370840">
                <a:tc>
                  <a:txBody>
                    <a:bodyPr/>
                    <a:lstStyle/>
                    <a:p>
                      <a:pPr algn="ctr"/>
                      <a:r>
                        <a:rPr lang="en-US" dirty="0"/>
                        <a:t>Attitudes/Orientation</a:t>
                      </a:r>
                    </a:p>
                  </a:txBody>
                  <a:tcPr marL="91771" marR="91771"/>
                </a:tc>
                <a:extLst>
                  <a:ext uri="{0D108BD9-81ED-4DB2-BD59-A6C34878D82A}">
                    <a16:rowId xmlns:a16="http://schemas.microsoft.com/office/drawing/2014/main" val="10007"/>
                  </a:ext>
                </a:extLst>
              </a:tr>
            </a:tbl>
          </a:graphicData>
        </a:graphic>
      </p:graphicFrame>
      <p:sp>
        <p:nvSpPr>
          <p:cNvPr id="2" name="Title 1"/>
          <p:cNvSpPr>
            <a:spLocks noGrp="1"/>
          </p:cNvSpPr>
          <p:nvPr>
            <p:ph type="title"/>
          </p:nvPr>
        </p:nvSpPr>
        <p:spPr/>
        <p:txBody>
          <a:bodyPr/>
          <a:lstStyle/>
          <a:p>
            <a:r>
              <a:rPr lang="en-US" dirty="0" err="1"/>
              <a:t>YLS</a:t>
            </a:r>
            <a:r>
              <a:rPr lang="en-US" dirty="0"/>
              <a:t>/CMI Domains</a:t>
            </a:r>
          </a:p>
        </p:txBody>
      </p:sp>
    </p:spTree>
    <p:custDataLst>
      <p:tags r:id="rId1"/>
    </p:custDataLst>
    <p:extLst>
      <p:ext uri="{BB962C8B-B14F-4D97-AF65-F5344CB8AC3E}">
        <p14:creationId xmlns:p14="http://schemas.microsoft.com/office/powerpoint/2010/main" val="289221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Officer communicate Referral Question to Provider</a:t>
            </a:r>
          </a:p>
          <a:p>
            <a:r>
              <a:rPr lang="en-US" dirty="0"/>
              <a:t>Be available for Collateral Information</a:t>
            </a:r>
          </a:p>
          <a:p>
            <a:r>
              <a:rPr lang="en-US" dirty="0"/>
              <a:t>Officer Review</a:t>
            </a:r>
          </a:p>
          <a:p>
            <a:pPr lvl="1"/>
            <a:r>
              <a:rPr lang="en-US" dirty="0"/>
              <a:t>Compliance Worksheets   </a:t>
            </a:r>
          </a:p>
          <a:p>
            <a:pPr lvl="1"/>
            <a:r>
              <a:rPr lang="en-US" dirty="0"/>
              <a:t>Review Voucher Report       </a:t>
            </a:r>
          </a:p>
          <a:p>
            <a:pPr marL="109728" indent="0">
              <a:buNone/>
            </a:pPr>
            <a:endParaRPr lang="en-US" dirty="0"/>
          </a:p>
          <a:p>
            <a:pPr marL="109728" indent="0">
              <a:buNone/>
            </a:pPr>
            <a:endParaRPr lang="en-US" dirty="0"/>
          </a:p>
        </p:txBody>
      </p:sp>
      <p:sp>
        <p:nvSpPr>
          <p:cNvPr id="2" name="Title 1"/>
          <p:cNvSpPr>
            <a:spLocks noGrp="1"/>
          </p:cNvSpPr>
          <p:nvPr>
            <p:ph type="title"/>
          </p:nvPr>
        </p:nvSpPr>
        <p:spPr/>
        <p:txBody>
          <a:bodyPr/>
          <a:lstStyle/>
          <a:p>
            <a:r>
              <a:rPr lang="en-US" dirty="0"/>
              <a:t>Evaluations</a:t>
            </a:r>
          </a:p>
        </p:txBody>
      </p:sp>
      <p:pic>
        <p:nvPicPr>
          <p:cNvPr id="4" name="Picture 3"/>
          <p:cNvPicPr>
            <a:picLocks noChangeAspect="1"/>
          </p:cNvPicPr>
          <p:nvPr/>
        </p:nvPicPr>
        <p:blipFill>
          <a:blip r:embed="rId4"/>
          <a:stretch>
            <a:fillRect/>
          </a:stretch>
        </p:blipFill>
        <p:spPr>
          <a:xfrm rot="21004017">
            <a:off x="6300230" y="3200993"/>
            <a:ext cx="5099922" cy="2811124"/>
          </a:xfrm>
          <a:prstGeom prst="rect">
            <a:avLst/>
          </a:prstGeom>
        </p:spPr>
      </p:pic>
    </p:spTree>
    <p:custDataLst>
      <p:tags r:id="rId1"/>
    </p:custDataLst>
    <p:extLst>
      <p:ext uri="{BB962C8B-B14F-4D97-AF65-F5344CB8AC3E}">
        <p14:creationId xmlns:p14="http://schemas.microsoft.com/office/powerpoint/2010/main" val="3601571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srcRect r="13002" b="25141"/>
          <a:stretch/>
        </p:blipFill>
        <p:spPr>
          <a:xfrm>
            <a:off x="463365" y="1662932"/>
            <a:ext cx="11295834" cy="4512215"/>
          </a:xfrm>
          <a:prstGeom prst="rect">
            <a:avLst/>
          </a:prstGeom>
        </p:spPr>
      </p:pic>
      <p:sp>
        <p:nvSpPr>
          <p:cNvPr id="6" name="Frame 5"/>
          <p:cNvSpPr/>
          <p:nvPr/>
        </p:nvSpPr>
        <p:spPr>
          <a:xfrm>
            <a:off x="4369586" y="4796864"/>
            <a:ext cx="2098964" cy="311727"/>
          </a:xfrm>
          <a:prstGeom prst="frame">
            <a:avLst>
              <a:gd name="adj1" fmla="val 147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1748644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Standards of Practice</a:t>
            </a:r>
          </a:p>
        </p:txBody>
      </p:sp>
      <p:pic>
        <p:nvPicPr>
          <p:cNvPr id="5" name="Picture 4"/>
          <p:cNvPicPr>
            <a:picLocks noChangeAspect="1"/>
          </p:cNvPicPr>
          <p:nvPr/>
        </p:nvPicPr>
        <p:blipFill rotWithShape="1">
          <a:blip r:embed="rId4"/>
          <a:srcRect l="5051" r="4728" b="16181"/>
          <a:stretch/>
        </p:blipFill>
        <p:spPr>
          <a:xfrm>
            <a:off x="7111096" y="717630"/>
            <a:ext cx="4670510" cy="5573921"/>
          </a:xfrm>
          <a:prstGeom prst="rect">
            <a:avLst/>
          </a:prstGeom>
        </p:spPr>
      </p:pic>
      <p:sp>
        <p:nvSpPr>
          <p:cNvPr id="6" name="TextBox 5"/>
          <p:cNvSpPr txBox="1"/>
          <p:nvPr/>
        </p:nvSpPr>
        <p:spPr>
          <a:xfrm>
            <a:off x="694481" y="2361235"/>
            <a:ext cx="5648446"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t>Requires all service providers to follow</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Hold provider accountable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Have a document to refer to when situations arise with our providers</a:t>
            </a:r>
          </a:p>
        </p:txBody>
      </p:sp>
    </p:spTree>
    <p:custDataLst>
      <p:tags r:id="rId1"/>
    </p:custDataLst>
    <p:extLst>
      <p:ext uri="{BB962C8B-B14F-4D97-AF65-F5344CB8AC3E}">
        <p14:creationId xmlns:p14="http://schemas.microsoft.com/office/powerpoint/2010/main" val="334209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Share information</a:t>
            </a:r>
          </a:p>
          <a:p>
            <a:r>
              <a:rPr lang="en-US" dirty="0"/>
              <a:t>Ask questions </a:t>
            </a:r>
          </a:p>
          <a:p>
            <a:r>
              <a:rPr lang="en-US"/>
              <a:t>Collateral </a:t>
            </a:r>
            <a:r>
              <a:rPr lang="en-US" dirty="0"/>
              <a:t>information</a:t>
            </a:r>
          </a:p>
          <a:p>
            <a:r>
              <a:rPr lang="en-US" dirty="0"/>
              <a:t>Recommendations </a:t>
            </a:r>
          </a:p>
          <a:p>
            <a:endParaRPr lang="en-US" dirty="0"/>
          </a:p>
          <a:p>
            <a:endParaRPr lang="en-US" dirty="0"/>
          </a:p>
          <a:p>
            <a:endParaRPr lang="en-US" dirty="0"/>
          </a:p>
          <a:p>
            <a:endParaRPr lang="en-US" dirty="0"/>
          </a:p>
          <a:p>
            <a:pPr marL="0" indent="0">
              <a:buNone/>
            </a:pPr>
            <a:endParaRPr lang="en-US" dirty="0"/>
          </a:p>
        </p:txBody>
      </p:sp>
      <p:sp>
        <p:nvSpPr>
          <p:cNvPr id="2" name="Title 1"/>
          <p:cNvSpPr>
            <a:spLocks noGrp="1"/>
          </p:cNvSpPr>
          <p:nvPr>
            <p:ph type="title"/>
          </p:nvPr>
        </p:nvSpPr>
        <p:spPr/>
        <p:txBody>
          <a:bodyPr/>
          <a:lstStyle/>
          <a:p>
            <a:r>
              <a:rPr lang="en-US" dirty="0"/>
              <a:t>Communication </a:t>
            </a:r>
          </a:p>
        </p:txBody>
      </p:sp>
      <p:pic>
        <p:nvPicPr>
          <p:cNvPr id="4" name="Picture 3"/>
          <p:cNvPicPr>
            <a:picLocks noChangeAspect="1"/>
          </p:cNvPicPr>
          <p:nvPr/>
        </p:nvPicPr>
        <p:blipFill>
          <a:blip r:embed="rId4"/>
          <a:stretch>
            <a:fillRect/>
          </a:stretch>
        </p:blipFill>
        <p:spPr>
          <a:xfrm rot="1035253">
            <a:off x="5515899" y="2948440"/>
            <a:ext cx="6096000" cy="3074670"/>
          </a:xfrm>
          <a:prstGeom prst="rect">
            <a:avLst/>
          </a:prstGeom>
        </p:spPr>
      </p:pic>
    </p:spTree>
    <p:custDataLst>
      <p:tags r:id="rId1"/>
    </p:custDataLst>
    <p:extLst>
      <p:ext uri="{BB962C8B-B14F-4D97-AF65-F5344CB8AC3E}">
        <p14:creationId xmlns:p14="http://schemas.microsoft.com/office/powerpoint/2010/main" val="132612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54263" y="1143000"/>
            <a:ext cx="7563173" cy="5714999"/>
          </a:xfrm>
        </p:spPr>
      </p:pic>
    </p:spTree>
    <p:extLst>
      <p:ext uri="{BB962C8B-B14F-4D97-AF65-F5344CB8AC3E}">
        <p14:creationId xmlns:p14="http://schemas.microsoft.com/office/powerpoint/2010/main" val="2138211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0000" y="2323887"/>
            <a:ext cx="10312400" cy="3636511"/>
          </a:xfrm>
        </p:spPr>
        <p:txBody>
          <a:bodyPr/>
          <a:lstStyle/>
          <a:p>
            <a:r>
              <a:rPr lang="en-US" dirty="0"/>
              <a:t>Description of services that an agency or provider will provide</a:t>
            </a:r>
          </a:p>
          <a:p>
            <a:pPr lvl="2"/>
            <a:r>
              <a:rPr lang="en-US" sz="2800" dirty="0"/>
              <a:t>Treatment</a:t>
            </a:r>
          </a:p>
          <a:p>
            <a:pPr lvl="2"/>
            <a:r>
              <a:rPr lang="en-US" sz="2800" dirty="0"/>
              <a:t>Non-Treatment</a:t>
            </a:r>
          </a:p>
          <a:p>
            <a:pPr lvl="2"/>
            <a:r>
              <a:rPr lang="en-US" sz="2800" dirty="0"/>
              <a:t>Out-of-home placement </a:t>
            </a:r>
          </a:p>
          <a:p>
            <a:pPr lvl="2"/>
            <a:r>
              <a:rPr lang="en-US" sz="2800" dirty="0"/>
              <a:t>Additional Probation District Services </a:t>
            </a:r>
          </a:p>
          <a:p>
            <a:pPr marL="109728" indent="0">
              <a:buNone/>
            </a:pPr>
            <a:endParaRPr lang="en-US" dirty="0"/>
          </a:p>
        </p:txBody>
      </p:sp>
      <p:sp>
        <p:nvSpPr>
          <p:cNvPr id="2" name="Title 1"/>
          <p:cNvSpPr>
            <a:spLocks noGrp="1"/>
          </p:cNvSpPr>
          <p:nvPr>
            <p:ph type="title"/>
          </p:nvPr>
        </p:nvSpPr>
        <p:spPr>
          <a:xfrm>
            <a:off x="609600" y="971550"/>
            <a:ext cx="10972800" cy="1238250"/>
          </a:xfrm>
        </p:spPr>
        <p:txBody>
          <a:bodyPr/>
          <a:lstStyle/>
          <a:p>
            <a:r>
              <a:rPr lang="en-US" dirty="0"/>
              <a:t>What are Service Definitions?</a:t>
            </a:r>
          </a:p>
        </p:txBody>
      </p:sp>
    </p:spTree>
    <p:custDataLst>
      <p:tags r:id="rId1"/>
    </p:custDataLst>
    <p:extLst>
      <p:ext uri="{BB962C8B-B14F-4D97-AF65-F5344CB8AC3E}">
        <p14:creationId xmlns:p14="http://schemas.microsoft.com/office/powerpoint/2010/main" val="2016822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4"/>
          <a:srcRect l="5675" t="22468" r="3046" b="38036"/>
          <a:stretch/>
        </p:blipFill>
        <p:spPr>
          <a:xfrm>
            <a:off x="451558" y="2375066"/>
            <a:ext cx="11288884" cy="3618511"/>
          </a:xfrm>
          <a:prstGeom prst="rect">
            <a:avLst/>
          </a:prstGeom>
        </p:spPr>
      </p:pic>
      <p:sp>
        <p:nvSpPr>
          <p:cNvPr id="3" name="Content Placeholder 2"/>
          <p:cNvSpPr>
            <a:spLocks noGrp="1"/>
          </p:cNvSpPr>
          <p:nvPr>
            <p:ph idx="1"/>
          </p:nvPr>
        </p:nvSpPr>
        <p:spPr/>
        <p:txBody>
          <a:bodyPr/>
          <a:lstStyle/>
          <a:p>
            <a:endParaRPr lang="en-US" dirty="0"/>
          </a:p>
          <a:p>
            <a:endParaRPr lang="en-US" dirty="0"/>
          </a:p>
        </p:txBody>
      </p:sp>
      <p:sp>
        <p:nvSpPr>
          <p:cNvPr id="10" name="Title 9"/>
          <p:cNvSpPr>
            <a:spLocks noGrp="1"/>
          </p:cNvSpPr>
          <p:nvPr>
            <p:ph type="title"/>
          </p:nvPr>
        </p:nvSpPr>
        <p:spPr/>
        <p:txBody>
          <a:bodyPr/>
          <a:lstStyle/>
          <a:p>
            <a:r>
              <a:rPr lang="en-US" dirty="0"/>
              <a:t>Probation Service Definition – Service Name</a:t>
            </a:r>
          </a:p>
        </p:txBody>
      </p:sp>
      <p:sp>
        <p:nvSpPr>
          <p:cNvPr id="8" name="Frame 7"/>
          <p:cNvSpPr/>
          <p:nvPr/>
        </p:nvSpPr>
        <p:spPr>
          <a:xfrm>
            <a:off x="451558" y="2375066"/>
            <a:ext cx="11288884" cy="522513"/>
          </a:xfrm>
          <a:prstGeom prst="fram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417389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4"/>
          <a:srcRect l="5675" t="22468" r="3046" b="38036"/>
          <a:stretch/>
        </p:blipFill>
        <p:spPr>
          <a:xfrm>
            <a:off x="451558" y="2375066"/>
            <a:ext cx="11288884" cy="3618511"/>
          </a:xfrm>
          <a:prstGeom prst="rect">
            <a:avLst/>
          </a:prstGeom>
        </p:spPr>
      </p:pic>
      <p:sp>
        <p:nvSpPr>
          <p:cNvPr id="3" name="Content Placeholder 2"/>
          <p:cNvSpPr>
            <a:spLocks noGrp="1"/>
          </p:cNvSpPr>
          <p:nvPr>
            <p:ph idx="1"/>
          </p:nvPr>
        </p:nvSpPr>
        <p:spPr/>
        <p:txBody>
          <a:bodyPr/>
          <a:lstStyle/>
          <a:p>
            <a:endParaRPr lang="en-US" dirty="0"/>
          </a:p>
          <a:p>
            <a:endParaRPr lang="en-US" dirty="0"/>
          </a:p>
        </p:txBody>
      </p:sp>
      <p:sp>
        <p:nvSpPr>
          <p:cNvPr id="10" name="Title 9"/>
          <p:cNvSpPr>
            <a:spLocks noGrp="1"/>
          </p:cNvSpPr>
          <p:nvPr>
            <p:ph type="title"/>
          </p:nvPr>
        </p:nvSpPr>
        <p:spPr/>
        <p:txBody>
          <a:bodyPr/>
          <a:lstStyle/>
          <a:p>
            <a:r>
              <a:rPr lang="en-US" dirty="0"/>
              <a:t>Probation Service Definition – Category</a:t>
            </a:r>
          </a:p>
        </p:txBody>
      </p:sp>
      <p:sp>
        <p:nvSpPr>
          <p:cNvPr id="8" name="Frame 7"/>
          <p:cNvSpPr/>
          <p:nvPr/>
        </p:nvSpPr>
        <p:spPr>
          <a:xfrm>
            <a:off x="451558" y="2839090"/>
            <a:ext cx="11288884" cy="286247"/>
          </a:xfrm>
          <a:prstGeom prst="frame">
            <a:avLst/>
          </a:prstGeom>
          <a:solidFill>
            <a:schemeClr val="accent6">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2957950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4"/>
          <a:srcRect l="5675" t="22468" r="3046" b="38036"/>
          <a:stretch/>
        </p:blipFill>
        <p:spPr>
          <a:xfrm>
            <a:off x="451558" y="2351315"/>
            <a:ext cx="11288884" cy="3618511"/>
          </a:xfrm>
          <a:prstGeom prst="rect">
            <a:avLst/>
          </a:prstGeom>
        </p:spPr>
      </p:pic>
      <p:sp>
        <p:nvSpPr>
          <p:cNvPr id="5" name="Frame 4"/>
          <p:cNvSpPr/>
          <p:nvPr/>
        </p:nvSpPr>
        <p:spPr>
          <a:xfrm>
            <a:off x="451558" y="3041814"/>
            <a:ext cx="11288884" cy="568285"/>
          </a:xfrm>
          <a:prstGeom prst="fram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8" name="Title 9"/>
          <p:cNvSpPr>
            <a:spLocks noGrp="1"/>
          </p:cNvSpPr>
          <p:nvPr>
            <p:ph type="title"/>
          </p:nvPr>
        </p:nvSpPr>
        <p:spPr/>
        <p:txBody>
          <a:bodyPr/>
          <a:lstStyle/>
          <a:p>
            <a:r>
              <a:rPr lang="en-US" dirty="0"/>
              <a:t>Probation Service Definition - Setting</a:t>
            </a:r>
          </a:p>
        </p:txBody>
      </p:sp>
    </p:spTree>
    <p:custDataLst>
      <p:tags r:id="rId1"/>
    </p:custDataLst>
    <p:extLst>
      <p:ext uri="{BB962C8B-B14F-4D97-AF65-F5344CB8AC3E}">
        <p14:creationId xmlns:p14="http://schemas.microsoft.com/office/powerpoint/2010/main" val="1847756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4"/>
          <a:srcRect l="5675" t="22468" r="3046" b="38036"/>
          <a:stretch/>
        </p:blipFill>
        <p:spPr>
          <a:xfrm>
            <a:off x="451558" y="2351315"/>
            <a:ext cx="11288884" cy="3618511"/>
          </a:xfrm>
          <a:prstGeom prst="rect">
            <a:avLst/>
          </a:prstGeom>
        </p:spPr>
      </p:pic>
      <p:sp>
        <p:nvSpPr>
          <p:cNvPr id="5" name="Frame 4"/>
          <p:cNvSpPr/>
          <p:nvPr/>
        </p:nvSpPr>
        <p:spPr>
          <a:xfrm>
            <a:off x="451558" y="3558392"/>
            <a:ext cx="11288884" cy="277338"/>
          </a:xfrm>
          <a:prstGeom prst="fram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8" name="Title 9"/>
          <p:cNvSpPr>
            <a:spLocks noGrp="1"/>
          </p:cNvSpPr>
          <p:nvPr>
            <p:ph type="title"/>
          </p:nvPr>
        </p:nvSpPr>
        <p:spPr/>
        <p:txBody>
          <a:bodyPr/>
          <a:lstStyle/>
          <a:p>
            <a:r>
              <a:rPr lang="en-US" dirty="0"/>
              <a:t>Probation Service Definition – Facility License</a:t>
            </a:r>
          </a:p>
        </p:txBody>
      </p:sp>
    </p:spTree>
    <p:custDataLst>
      <p:tags r:id="rId1"/>
    </p:custDataLst>
    <p:extLst>
      <p:ext uri="{BB962C8B-B14F-4D97-AF65-F5344CB8AC3E}">
        <p14:creationId xmlns:p14="http://schemas.microsoft.com/office/powerpoint/2010/main" val="218663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4"/>
          <a:srcRect l="5675" t="22468" r="3046" b="38036"/>
          <a:stretch/>
        </p:blipFill>
        <p:spPr>
          <a:xfrm>
            <a:off x="451558" y="2351315"/>
            <a:ext cx="11288884" cy="3618511"/>
          </a:xfrm>
          <a:prstGeom prst="rect">
            <a:avLst/>
          </a:prstGeom>
        </p:spPr>
      </p:pic>
      <p:sp>
        <p:nvSpPr>
          <p:cNvPr id="5" name="Frame 4"/>
          <p:cNvSpPr/>
          <p:nvPr/>
        </p:nvSpPr>
        <p:spPr>
          <a:xfrm>
            <a:off x="451558" y="3789588"/>
            <a:ext cx="11288884" cy="2180237"/>
          </a:xfrm>
          <a:prstGeom prst="frame">
            <a:avLst>
              <a:gd name="adj1" fmla="val 241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8" name="Title 9"/>
          <p:cNvSpPr>
            <a:spLocks noGrp="1"/>
          </p:cNvSpPr>
          <p:nvPr>
            <p:ph type="title"/>
          </p:nvPr>
        </p:nvSpPr>
        <p:spPr/>
        <p:txBody>
          <a:bodyPr/>
          <a:lstStyle/>
          <a:p>
            <a:r>
              <a:rPr lang="en-US" dirty="0"/>
              <a:t>Probation Service Definition – Service Description</a:t>
            </a:r>
          </a:p>
        </p:txBody>
      </p:sp>
    </p:spTree>
    <p:custDataLst>
      <p:tags r:id="rId1"/>
    </p:custDataLst>
    <p:extLst>
      <p:ext uri="{BB962C8B-B14F-4D97-AF65-F5344CB8AC3E}">
        <p14:creationId xmlns:p14="http://schemas.microsoft.com/office/powerpoint/2010/main" val="3414955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DESIGN_ID_QUOTABLE" val="Mu2ly5fc"/>
  <p:tag name="ARTICULATE_DESIGN_ID_THEME4" val="Tih2mGpQ"/>
  <p:tag name="ARTICULATE_PROJECT_OPEN" val="0"/>
  <p:tag name="ARTICULATE_SLIDE_COUNT" val="4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4">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Theme4" id="{47CE666D-184D-4D95-B61E-DBE77915A11E}" vid="{6BA00668-AC96-406B-9925-9510DBA26F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Theme4</Template>
  <TotalTime>4178</TotalTime>
  <Words>5453</Words>
  <Application>Microsoft Office PowerPoint</Application>
  <PresentationFormat>Widescreen</PresentationFormat>
  <Paragraphs>423</Paragraphs>
  <Slides>37</Slides>
  <Notes>35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Arial</vt:lpstr>
      <vt:lpstr>Calibri</vt:lpstr>
      <vt:lpstr>Calibri-Bold</vt:lpstr>
      <vt:lpstr>Calibri-Italic</vt:lpstr>
      <vt:lpstr>Georgia</vt:lpstr>
      <vt:lpstr>SymbolMT</vt:lpstr>
      <vt:lpstr>Times New Roman</vt:lpstr>
      <vt:lpstr>Wingdings</vt:lpstr>
      <vt:lpstr>Wingdings 2</vt:lpstr>
      <vt:lpstr>Theme4</vt:lpstr>
      <vt:lpstr> Juvenile Service Definitions, Service Interpretive Guidelines &amp; Standards of Practice within Probation</vt:lpstr>
      <vt:lpstr>Objectives</vt:lpstr>
      <vt:lpstr>History of the Service Definitions and Service Interpretative Guidelines </vt:lpstr>
      <vt:lpstr>What are Service Definitions?</vt:lpstr>
      <vt:lpstr>Probation Service Definition – Service Name</vt:lpstr>
      <vt:lpstr>Probation Service Definition – Category</vt:lpstr>
      <vt:lpstr>Probation Service Definition - Setting</vt:lpstr>
      <vt:lpstr>Probation Service Definition – Facility License</vt:lpstr>
      <vt:lpstr>Probation Service Definition – Service Description</vt:lpstr>
      <vt:lpstr>Probation Service Definition – Service Description</vt:lpstr>
      <vt:lpstr>Probation Service Definition – Service Description</vt:lpstr>
      <vt:lpstr>Probation Service Definition – Service Expectations</vt:lpstr>
      <vt:lpstr>Probation Service Definition – Service Frequency</vt:lpstr>
      <vt:lpstr>Probation Service Definition – Length of Stay</vt:lpstr>
      <vt:lpstr>Probation Service Definition - Staffing</vt:lpstr>
      <vt:lpstr>Probation Service Definition – Staff to Client Ratio</vt:lpstr>
      <vt:lpstr>Probation Service Definition – Hours of Operation</vt:lpstr>
      <vt:lpstr>Probation Service Definition – Service Desired Outcomes</vt:lpstr>
      <vt:lpstr>Probation Service Definition – Unit and Rate</vt:lpstr>
      <vt:lpstr>What are SIGs?</vt:lpstr>
      <vt:lpstr>Service Interpretive Guidelines</vt:lpstr>
      <vt:lpstr>Service Interpretive Guidelines</vt:lpstr>
      <vt:lpstr>Who?</vt:lpstr>
      <vt:lpstr>Why?</vt:lpstr>
      <vt:lpstr>Where do find these sources? </vt:lpstr>
      <vt:lpstr>PowerPoint Presentation</vt:lpstr>
      <vt:lpstr>PowerPoint Presentation</vt:lpstr>
      <vt:lpstr>PowerPoint Presentation</vt:lpstr>
      <vt:lpstr>Service Categories </vt:lpstr>
      <vt:lpstr>Risk, Need and Responsivity</vt:lpstr>
      <vt:lpstr>How do SDs Relate to Risk Need and Responsivity ?</vt:lpstr>
      <vt:lpstr>YLS/CMI Domains</vt:lpstr>
      <vt:lpstr>Evaluations</vt:lpstr>
      <vt:lpstr>PowerPoint Presentation</vt:lpstr>
      <vt:lpstr>Standards of Practice</vt:lpstr>
      <vt:lpstr>Communication </vt:lpstr>
      <vt:lpstr>PowerPoint Presentation</vt:lpstr>
    </vt:vector>
  </TitlesOfParts>
  <Company>NSC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Juvenile Service Definitions &amp; Service Interpretive Guidelines</dc:title>
  <dc:creator>Julie Kindler</dc:creator>
  <cp:lastModifiedBy>Jodi Richey</cp:lastModifiedBy>
  <cp:revision>444</cp:revision>
  <cp:lastPrinted>2018-03-30T13:11:06Z</cp:lastPrinted>
  <dcterms:created xsi:type="dcterms:W3CDTF">2017-06-08T19:23:33Z</dcterms:created>
  <dcterms:modified xsi:type="dcterms:W3CDTF">2018-04-04T13:36:23Z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207E610D-45B3-4DAF-A908-EE38789FDA00</vt:lpwstr>
  </property>
  <property fmtid="{D5CDD505-2E9C-101B-9397-08002B2CF9AE}" pid="3" name="ArticulatePath">
    <vt:lpwstr>Juvenile Service Definitions &amp;</vt:lpwstr>
  </property>
  <property fmtid="{D5CDD505-2E9C-101B-9397-08002B2CF9AE}" pid="4" name="_MarkAsFinal">
    <vt:bool>true</vt:bool>
  </property>
</Properties>
</file>