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E5FE"/>
          </a:solidFill>
        </a:fill>
      </a:tcStyle>
    </a:wholeTbl>
    <a:band2H>
      <a:tcTxStyle/>
      <a:tcStyle>
        <a:tcBdr/>
        <a:fill>
          <a:solidFill>
            <a:srgbClr val="E7F2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EED5"/>
          </a:solidFill>
        </a:fill>
      </a:tcStyle>
    </a:wholeTbl>
    <a:band2H>
      <a:tcTxStyle/>
      <a:tcStyle>
        <a:tcBdr/>
        <a:fill>
          <a:solidFill>
            <a:srgbClr val="E9F6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F3F1"/>
          </a:solidFill>
        </a:fill>
      </a:tcStyle>
    </a:wholeTbl>
    <a:band2H>
      <a:tcTxStyle/>
      <a:tcStyle>
        <a:tcBdr/>
        <a:fill>
          <a:solidFill>
            <a:srgbClr val="E6F9F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19" autoAdjust="0"/>
  </p:normalViewPr>
  <p:slideViewPr>
    <p:cSldViewPr>
      <p:cViewPr varScale="1">
        <p:scale>
          <a:sx n="103" d="100"/>
          <a:sy n="103" d="100"/>
        </p:scale>
        <p:origin x="18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738348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8" name="Shape 2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1" name="Shape 2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2" name="Shape 2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1" indent="457200"/>
            <a:endParaRPr dirty="0"/>
          </a:p>
          <a:p>
            <a:pPr lvl="1" indent="457200"/>
            <a:endParaRPr dirty="0"/>
          </a:p>
          <a:p>
            <a:pPr lvl="1" indent="457200"/>
            <a:endParaRPr dirty="0"/>
          </a:p>
          <a:p>
            <a:pPr lvl="1" indent="457200"/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8" name="Shape 2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9" name="Shape 3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5" name="Shape 3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0" name="Shape 3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6" name="Shape 3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1" name="Shape 3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7" name="Shape 3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b="0" u="non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3" name="Shape 3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9" name="Shape 3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4" name="Shape 3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31722"/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0" name="Shape 3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7" name="Shape 3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2" name="Shape 3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8" name="Shape 3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4" name="Shape 3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b="0" u="none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0" name="Shape 4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6" name="Shape 4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1" name="Shape 4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387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1" name="Shape 1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7" name="Shape 1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3" name="Shape 2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228600" y="228600"/>
            <a:ext cx="8695944" cy="6035041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pPr>
            <a:endParaRPr/>
          </a:p>
        </p:txBody>
      </p:sp>
      <p:grpSp>
        <p:nvGrpSpPr>
          <p:cNvPr id="22" name="Group 22"/>
          <p:cNvGrpSpPr/>
          <p:nvPr/>
        </p:nvGrpSpPr>
        <p:grpSpPr>
          <a:xfrm>
            <a:off x="2622406" y="5369602"/>
            <a:ext cx="6312641" cy="852350"/>
            <a:chOff x="0" y="0"/>
            <a:chExt cx="6312640" cy="852348"/>
          </a:xfrm>
        </p:grpSpPr>
        <p:sp>
          <p:nvSpPr>
            <p:cNvPr id="18" name="Shape 18"/>
            <p:cNvSpPr/>
            <p:nvPr/>
          </p:nvSpPr>
          <p:spPr>
            <a:xfrm>
              <a:off x="3432516" y="129583"/>
              <a:ext cx="2880124" cy="714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3"/>
                  </a:lnTo>
                  <a:lnTo>
                    <a:pt x="14751" y="5535"/>
                  </a:lnTo>
                  <a:lnTo>
                    <a:pt x="13682" y="6548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3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8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3"/>
                  </a:lnTo>
                  <a:lnTo>
                    <a:pt x="4837" y="20587"/>
                  </a:lnTo>
                  <a:lnTo>
                    <a:pt x="5715" y="20858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3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3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-1" y="1116"/>
              <a:ext cx="5551633" cy="851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209676" y="13404"/>
              <a:ext cx="5475000" cy="775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2994005" y="0"/>
              <a:ext cx="3312248" cy="652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</p:grp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400" cy="178010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sz="quarter" idx="1"/>
          </p:nvPr>
        </p:nvSpPr>
        <p:spPr>
          <a:xfrm>
            <a:off x="1371600" y="3556001"/>
            <a:ext cx="6400800" cy="147320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2pPr>
            <a:lvl3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3pPr>
            <a:lvl4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4pPr>
            <a:lvl5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pPr>
            <a:endParaRPr/>
          </a:p>
        </p:txBody>
      </p:sp>
      <p:grpSp>
        <p:nvGrpSpPr>
          <p:cNvPr id="140" name="Group 140"/>
          <p:cNvGrpSpPr/>
          <p:nvPr/>
        </p:nvGrpSpPr>
        <p:grpSpPr>
          <a:xfrm>
            <a:off x="2622406" y="729828"/>
            <a:ext cx="6312641" cy="852350"/>
            <a:chOff x="0" y="0"/>
            <a:chExt cx="6312640" cy="852348"/>
          </a:xfrm>
        </p:grpSpPr>
        <p:sp>
          <p:nvSpPr>
            <p:cNvPr id="136" name="Shape 136"/>
            <p:cNvSpPr/>
            <p:nvPr/>
          </p:nvSpPr>
          <p:spPr>
            <a:xfrm>
              <a:off x="3432516" y="129583"/>
              <a:ext cx="2880124" cy="714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3"/>
                  </a:lnTo>
                  <a:lnTo>
                    <a:pt x="14751" y="5535"/>
                  </a:lnTo>
                  <a:lnTo>
                    <a:pt x="13682" y="6548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3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8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3"/>
                  </a:lnTo>
                  <a:lnTo>
                    <a:pt x="4837" y="20587"/>
                  </a:lnTo>
                  <a:lnTo>
                    <a:pt x="5715" y="20858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3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3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-1" y="1116"/>
              <a:ext cx="5551633" cy="851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209676" y="13404"/>
              <a:ext cx="5475000" cy="775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2994005" y="0"/>
              <a:ext cx="3312248" cy="652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</p:grpSp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6629400" y="1447800"/>
            <a:ext cx="2057400" cy="448733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73E8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6019800" cy="448733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6047437" y="4203591"/>
            <a:ext cx="2876432" cy="714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52" y="0"/>
                </a:moveTo>
                <a:lnTo>
                  <a:pt x="20642" y="607"/>
                </a:lnTo>
                <a:lnTo>
                  <a:pt x="19716" y="1282"/>
                </a:lnTo>
                <a:lnTo>
                  <a:pt x="18774" y="2025"/>
                </a:lnTo>
                <a:lnTo>
                  <a:pt x="17800" y="2767"/>
                </a:lnTo>
                <a:lnTo>
                  <a:pt x="16811" y="3645"/>
                </a:lnTo>
                <a:lnTo>
                  <a:pt x="15789" y="4522"/>
                </a:lnTo>
                <a:lnTo>
                  <a:pt x="14751" y="5535"/>
                </a:lnTo>
                <a:lnTo>
                  <a:pt x="13682" y="6547"/>
                </a:lnTo>
                <a:lnTo>
                  <a:pt x="11750" y="8505"/>
                </a:lnTo>
                <a:lnTo>
                  <a:pt x="9866" y="10260"/>
                </a:lnTo>
                <a:lnTo>
                  <a:pt x="8062" y="11880"/>
                </a:lnTo>
                <a:lnTo>
                  <a:pt x="6322" y="13432"/>
                </a:lnTo>
                <a:lnTo>
                  <a:pt x="4662" y="14782"/>
                </a:lnTo>
                <a:lnTo>
                  <a:pt x="3049" y="15997"/>
                </a:lnTo>
                <a:lnTo>
                  <a:pt x="1501" y="17145"/>
                </a:lnTo>
                <a:lnTo>
                  <a:pt x="0" y="18158"/>
                </a:lnTo>
                <a:lnTo>
                  <a:pt x="1038" y="18765"/>
                </a:lnTo>
                <a:lnTo>
                  <a:pt x="2027" y="19305"/>
                </a:lnTo>
                <a:lnTo>
                  <a:pt x="2985" y="19778"/>
                </a:lnTo>
                <a:lnTo>
                  <a:pt x="3927" y="20182"/>
                </a:lnTo>
                <a:lnTo>
                  <a:pt x="4837" y="20587"/>
                </a:lnTo>
                <a:lnTo>
                  <a:pt x="5715" y="20857"/>
                </a:lnTo>
                <a:lnTo>
                  <a:pt x="6561" y="21127"/>
                </a:lnTo>
                <a:lnTo>
                  <a:pt x="7392" y="21330"/>
                </a:lnTo>
                <a:lnTo>
                  <a:pt x="8206" y="21465"/>
                </a:lnTo>
                <a:lnTo>
                  <a:pt x="8988" y="21532"/>
                </a:lnTo>
                <a:lnTo>
                  <a:pt x="9738" y="21600"/>
                </a:lnTo>
                <a:lnTo>
                  <a:pt x="10473" y="21600"/>
                </a:lnTo>
                <a:lnTo>
                  <a:pt x="11191" y="21532"/>
                </a:lnTo>
                <a:lnTo>
                  <a:pt x="11894" y="21465"/>
                </a:lnTo>
                <a:lnTo>
                  <a:pt x="12564" y="21330"/>
                </a:lnTo>
                <a:lnTo>
                  <a:pt x="13219" y="21127"/>
                </a:lnTo>
                <a:lnTo>
                  <a:pt x="13841" y="20925"/>
                </a:lnTo>
                <a:lnTo>
                  <a:pt x="14464" y="20655"/>
                </a:lnTo>
                <a:lnTo>
                  <a:pt x="15645" y="19980"/>
                </a:lnTo>
                <a:lnTo>
                  <a:pt x="16763" y="19170"/>
                </a:lnTo>
                <a:lnTo>
                  <a:pt x="17816" y="18225"/>
                </a:lnTo>
                <a:lnTo>
                  <a:pt x="18327" y="17685"/>
                </a:lnTo>
                <a:lnTo>
                  <a:pt x="18822" y="17145"/>
                </a:lnTo>
                <a:lnTo>
                  <a:pt x="19780" y="15930"/>
                </a:lnTo>
                <a:lnTo>
                  <a:pt x="20690" y="14580"/>
                </a:lnTo>
                <a:lnTo>
                  <a:pt x="21568" y="13163"/>
                </a:lnTo>
                <a:lnTo>
                  <a:pt x="21600" y="13095"/>
                </a:lnTo>
                <a:lnTo>
                  <a:pt x="21600" y="0"/>
                </a:lnTo>
                <a:lnTo>
                  <a:pt x="21552" y="0"/>
                </a:lnTo>
                <a:close/>
              </a:path>
            </a:pathLst>
          </a:custGeom>
          <a:solidFill>
            <a:srgbClr val="C6E7FC">
              <a:alpha val="2900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ndara"/>
                <a:ea typeface="Candara"/>
                <a:cs typeface="Candara"/>
                <a:sym typeface="Candara"/>
              </a:defRPr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2619318" y="4075290"/>
            <a:ext cx="5544519" cy="850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239"/>
                </a:moveTo>
                <a:lnTo>
                  <a:pt x="21128" y="19843"/>
                </a:lnTo>
                <a:lnTo>
                  <a:pt x="20639" y="19446"/>
                </a:lnTo>
                <a:lnTo>
                  <a:pt x="19621" y="18482"/>
                </a:lnTo>
                <a:lnTo>
                  <a:pt x="18544" y="17291"/>
                </a:lnTo>
                <a:lnTo>
                  <a:pt x="17409" y="15987"/>
                </a:lnTo>
                <a:lnTo>
                  <a:pt x="16208" y="14400"/>
                </a:lnTo>
                <a:lnTo>
                  <a:pt x="14941" y="12643"/>
                </a:lnTo>
                <a:lnTo>
                  <a:pt x="13608" y="10602"/>
                </a:lnTo>
                <a:lnTo>
                  <a:pt x="12200" y="8391"/>
                </a:lnTo>
                <a:lnTo>
                  <a:pt x="11645" y="7540"/>
                </a:lnTo>
                <a:lnTo>
                  <a:pt x="11106" y="6690"/>
                </a:lnTo>
                <a:lnTo>
                  <a:pt x="10063" y="5216"/>
                </a:lnTo>
                <a:lnTo>
                  <a:pt x="9558" y="4592"/>
                </a:lnTo>
                <a:lnTo>
                  <a:pt x="9069" y="3969"/>
                </a:lnTo>
                <a:lnTo>
                  <a:pt x="8589" y="3402"/>
                </a:lnTo>
                <a:lnTo>
                  <a:pt x="8117" y="2891"/>
                </a:lnTo>
                <a:lnTo>
                  <a:pt x="7661" y="2438"/>
                </a:lnTo>
                <a:lnTo>
                  <a:pt x="7206" y="2041"/>
                </a:lnTo>
                <a:lnTo>
                  <a:pt x="6344" y="1304"/>
                </a:lnTo>
                <a:lnTo>
                  <a:pt x="5524" y="794"/>
                </a:lnTo>
                <a:lnTo>
                  <a:pt x="4754" y="397"/>
                </a:lnTo>
                <a:lnTo>
                  <a:pt x="4017" y="113"/>
                </a:lnTo>
                <a:lnTo>
                  <a:pt x="3321" y="0"/>
                </a:lnTo>
                <a:lnTo>
                  <a:pt x="2667" y="0"/>
                </a:lnTo>
                <a:lnTo>
                  <a:pt x="2054" y="113"/>
                </a:lnTo>
                <a:lnTo>
                  <a:pt x="1483" y="283"/>
                </a:lnTo>
                <a:lnTo>
                  <a:pt x="952" y="567"/>
                </a:lnTo>
                <a:lnTo>
                  <a:pt x="456" y="907"/>
                </a:lnTo>
                <a:lnTo>
                  <a:pt x="0" y="1361"/>
                </a:lnTo>
                <a:lnTo>
                  <a:pt x="638" y="1871"/>
                </a:lnTo>
                <a:lnTo>
                  <a:pt x="1300" y="2438"/>
                </a:lnTo>
                <a:lnTo>
                  <a:pt x="1988" y="3175"/>
                </a:lnTo>
                <a:lnTo>
                  <a:pt x="2700" y="3969"/>
                </a:lnTo>
                <a:lnTo>
                  <a:pt x="3437" y="4932"/>
                </a:lnTo>
                <a:lnTo>
                  <a:pt x="4199" y="5953"/>
                </a:lnTo>
                <a:lnTo>
                  <a:pt x="4994" y="7087"/>
                </a:lnTo>
                <a:lnTo>
                  <a:pt x="5806" y="8391"/>
                </a:lnTo>
                <a:lnTo>
                  <a:pt x="7272" y="10715"/>
                </a:lnTo>
                <a:lnTo>
                  <a:pt x="8663" y="12756"/>
                </a:lnTo>
                <a:lnTo>
                  <a:pt x="9972" y="14627"/>
                </a:lnTo>
                <a:lnTo>
                  <a:pt x="10610" y="15420"/>
                </a:lnTo>
                <a:lnTo>
                  <a:pt x="11214" y="16214"/>
                </a:lnTo>
                <a:lnTo>
                  <a:pt x="11810" y="16951"/>
                </a:lnTo>
                <a:lnTo>
                  <a:pt x="12390" y="17575"/>
                </a:lnTo>
                <a:lnTo>
                  <a:pt x="12953" y="18198"/>
                </a:lnTo>
                <a:lnTo>
                  <a:pt x="13500" y="18765"/>
                </a:lnTo>
                <a:lnTo>
                  <a:pt x="14030" y="19219"/>
                </a:lnTo>
                <a:lnTo>
                  <a:pt x="14544" y="19672"/>
                </a:lnTo>
                <a:lnTo>
                  <a:pt x="15040" y="20069"/>
                </a:lnTo>
                <a:lnTo>
                  <a:pt x="15529" y="20466"/>
                </a:lnTo>
                <a:lnTo>
                  <a:pt x="16001" y="20750"/>
                </a:lnTo>
                <a:lnTo>
                  <a:pt x="16457" y="20976"/>
                </a:lnTo>
                <a:lnTo>
                  <a:pt x="16896" y="21203"/>
                </a:lnTo>
                <a:lnTo>
                  <a:pt x="17326" y="21373"/>
                </a:lnTo>
                <a:lnTo>
                  <a:pt x="17749" y="21487"/>
                </a:lnTo>
                <a:lnTo>
                  <a:pt x="18155" y="21600"/>
                </a:lnTo>
                <a:lnTo>
                  <a:pt x="18925" y="21600"/>
                </a:lnTo>
                <a:lnTo>
                  <a:pt x="19298" y="21543"/>
                </a:lnTo>
                <a:lnTo>
                  <a:pt x="19654" y="21487"/>
                </a:lnTo>
                <a:lnTo>
                  <a:pt x="20002" y="21373"/>
                </a:lnTo>
                <a:lnTo>
                  <a:pt x="20341" y="21203"/>
                </a:lnTo>
                <a:lnTo>
                  <a:pt x="20672" y="20976"/>
                </a:lnTo>
                <a:lnTo>
                  <a:pt x="21302" y="20523"/>
                </a:lnTo>
                <a:lnTo>
                  <a:pt x="21600" y="20239"/>
                </a:lnTo>
                <a:close/>
              </a:path>
            </a:pathLst>
          </a:custGeom>
          <a:solidFill>
            <a:srgbClr val="C6E7FC">
              <a:alpha val="4000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ndara"/>
                <a:ea typeface="Candara"/>
                <a:cs typeface="Candara"/>
                <a:sym typeface="Candara"/>
              </a:defRPr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2828728" y="4087562"/>
            <a:ext cx="5467980" cy="774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79"/>
                </a:moveTo>
                <a:lnTo>
                  <a:pt x="76" y="2054"/>
                </a:lnTo>
                <a:lnTo>
                  <a:pt x="302" y="1743"/>
                </a:lnTo>
                <a:lnTo>
                  <a:pt x="689" y="1307"/>
                </a:lnTo>
                <a:lnTo>
                  <a:pt x="941" y="1058"/>
                </a:lnTo>
                <a:lnTo>
                  <a:pt x="1235" y="809"/>
                </a:lnTo>
                <a:lnTo>
                  <a:pt x="1562" y="622"/>
                </a:lnTo>
                <a:lnTo>
                  <a:pt x="1940" y="436"/>
                </a:lnTo>
                <a:lnTo>
                  <a:pt x="2351" y="249"/>
                </a:lnTo>
                <a:lnTo>
                  <a:pt x="2813" y="124"/>
                </a:lnTo>
                <a:lnTo>
                  <a:pt x="3317" y="62"/>
                </a:lnTo>
                <a:lnTo>
                  <a:pt x="3863" y="0"/>
                </a:lnTo>
                <a:lnTo>
                  <a:pt x="4451" y="62"/>
                </a:lnTo>
                <a:lnTo>
                  <a:pt x="5081" y="187"/>
                </a:lnTo>
                <a:lnTo>
                  <a:pt x="5761" y="436"/>
                </a:lnTo>
                <a:lnTo>
                  <a:pt x="6483" y="747"/>
                </a:lnTo>
                <a:lnTo>
                  <a:pt x="7248" y="1245"/>
                </a:lnTo>
                <a:lnTo>
                  <a:pt x="8062" y="1805"/>
                </a:lnTo>
                <a:lnTo>
                  <a:pt x="8927" y="2490"/>
                </a:lnTo>
                <a:lnTo>
                  <a:pt x="9834" y="3299"/>
                </a:lnTo>
                <a:lnTo>
                  <a:pt x="10792" y="4295"/>
                </a:lnTo>
                <a:lnTo>
                  <a:pt x="11791" y="5416"/>
                </a:lnTo>
                <a:lnTo>
                  <a:pt x="12841" y="6723"/>
                </a:lnTo>
                <a:lnTo>
                  <a:pt x="13941" y="8279"/>
                </a:lnTo>
                <a:lnTo>
                  <a:pt x="15091" y="9960"/>
                </a:lnTo>
                <a:lnTo>
                  <a:pt x="16292" y="11827"/>
                </a:lnTo>
                <a:lnTo>
                  <a:pt x="17544" y="13944"/>
                </a:lnTo>
                <a:lnTo>
                  <a:pt x="18845" y="16247"/>
                </a:lnTo>
                <a:lnTo>
                  <a:pt x="20198" y="18799"/>
                </a:lnTo>
                <a:lnTo>
                  <a:pt x="21600" y="2160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Candara"/>
                <a:ea typeface="Candara"/>
                <a:cs typeface="Candara"/>
                <a:sym typeface="Candara"/>
              </a:defRPr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5609487" y="4074174"/>
            <a:ext cx="3308004" cy="651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625" y="20712"/>
                </a:lnTo>
                <a:lnTo>
                  <a:pt x="2332" y="18419"/>
                </a:lnTo>
                <a:lnTo>
                  <a:pt x="3512" y="16866"/>
                </a:lnTo>
                <a:lnTo>
                  <a:pt x="4872" y="15164"/>
                </a:lnTo>
                <a:lnTo>
                  <a:pt x="6386" y="13315"/>
                </a:lnTo>
                <a:lnTo>
                  <a:pt x="8010" y="11318"/>
                </a:lnTo>
                <a:lnTo>
                  <a:pt x="9731" y="9395"/>
                </a:lnTo>
                <a:lnTo>
                  <a:pt x="11494" y="7471"/>
                </a:lnTo>
                <a:lnTo>
                  <a:pt x="13299" y="5696"/>
                </a:lnTo>
                <a:lnTo>
                  <a:pt x="15089" y="3995"/>
                </a:lnTo>
                <a:lnTo>
                  <a:pt x="15978" y="3255"/>
                </a:lnTo>
                <a:lnTo>
                  <a:pt x="16839" y="2515"/>
                </a:lnTo>
                <a:lnTo>
                  <a:pt x="17699" y="1923"/>
                </a:lnTo>
                <a:lnTo>
                  <a:pt x="18532" y="1332"/>
                </a:lnTo>
                <a:lnTo>
                  <a:pt x="19351" y="888"/>
                </a:lnTo>
                <a:lnTo>
                  <a:pt x="20129" y="518"/>
                </a:lnTo>
                <a:lnTo>
                  <a:pt x="20878" y="222"/>
                </a:lnTo>
                <a:lnTo>
                  <a:pt x="2160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Candara"/>
                <a:ea typeface="Candara"/>
                <a:cs typeface="Candara"/>
                <a:sym typeface="Candara"/>
              </a:defRPr>
            </a:pPr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1" cy="1524003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1367364" y="1437448"/>
            <a:ext cx="6417737" cy="939801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2pPr>
            <a:lvl3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3pPr>
            <a:lvl4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4pPr>
            <a:lvl5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sz="half" idx="1"/>
          </p:nvPr>
        </p:nvSpPr>
        <p:spPr>
          <a:xfrm>
            <a:off x="676655" y="2679192"/>
            <a:ext cx="3822192" cy="344729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sz="quarter" idx="1"/>
          </p:nvPr>
        </p:nvSpPr>
        <p:spPr>
          <a:xfrm>
            <a:off x="676655" y="2678114"/>
            <a:ext cx="3822194" cy="639765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</a:lvl1pPr>
            <a:lvl2pPr marL="0" indent="0" algn="ctr">
              <a:buClrTx/>
              <a:buSzTx/>
              <a:buFontTx/>
              <a:buNone/>
            </a:lvl2pPr>
            <a:lvl3pPr marL="0" indent="0" algn="ctr">
              <a:buClrTx/>
              <a:buSzTx/>
              <a:buFontTx/>
              <a:buNone/>
            </a:lvl3pPr>
            <a:lvl4pPr marL="0" indent="0" algn="ctr">
              <a:buClrTx/>
              <a:buSzTx/>
              <a:buFontTx/>
              <a:buNone/>
            </a:lvl4pPr>
            <a:lvl5pPr marL="0" indent="0" algn="ctr"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sz="quarter" idx="13"/>
          </p:nvPr>
        </p:nvSpPr>
        <p:spPr>
          <a:xfrm>
            <a:off x="4648200" y="2678113"/>
            <a:ext cx="3822192" cy="639765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pPr>
            <a:endParaRPr/>
          </a:p>
        </p:txBody>
      </p:sp>
      <p:grpSp>
        <p:nvGrpSpPr>
          <p:cNvPr id="87" name="Group 87"/>
          <p:cNvGrpSpPr/>
          <p:nvPr/>
        </p:nvGrpSpPr>
        <p:grpSpPr>
          <a:xfrm>
            <a:off x="2619318" y="729808"/>
            <a:ext cx="6304553" cy="851258"/>
            <a:chOff x="0" y="0"/>
            <a:chExt cx="6304551" cy="851256"/>
          </a:xfrm>
        </p:grpSpPr>
        <p:sp>
          <p:nvSpPr>
            <p:cNvPr id="83" name="Shape 83"/>
            <p:cNvSpPr/>
            <p:nvPr/>
          </p:nvSpPr>
          <p:spPr>
            <a:xfrm>
              <a:off x="3428119" y="129417"/>
              <a:ext cx="2876433" cy="71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2"/>
                  </a:lnTo>
                  <a:lnTo>
                    <a:pt x="14751" y="5535"/>
                  </a:lnTo>
                  <a:lnTo>
                    <a:pt x="13682" y="6547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2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7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2"/>
                  </a:lnTo>
                  <a:lnTo>
                    <a:pt x="4837" y="20587"/>
                  </a:lnTo>
                  <a:lnTo>
                    <a:pt x="5715" y="20857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2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2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-1" y="1114"/>
              <a:ext cx="5544521" cy="850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209406" y="13387"/>
              <a:ext cx="5467987" cy="774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2990170" y="-1"/>
              <a:ext cx="3308004" cy="651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</p:grp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pPr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body" sz="quarter" idx="1"/>
          </p:nvPr>
        </p:nvSpPr>
        <p:spPr>
          <a:xfrm>
            <a:off x="914400" y="3581400"/>
            <a:ext cx="3352800" cy="19050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1800"/>
            </a:lvl1pPr>
            <a:lvl2pPr marL="0" indent="0">
              <a:spcBef>
                <a:spcPts val="600"/>
              </a:spcBef>
              <a:buClrTx/>
              <a:buSzTx/>
              <a:buFontTx/>
              <a:buNone/>
              <a:defRPr sz="1800"/>
            </a:lvl2pPr>
            <a:lvl3pPr marL="0" indent="0">
              <a:spcBef>
                <a:spcPts val="600"/>
              </a:spcBef>
              <a:buClrTx/>
              <a:buSzTx/>
              <a:buFontTx/>
              <a:buNone/>
              <a:defRPr sz="1800"/>
            </a:lvl3pPr>
            <a:lvl4pPr marL="0" indent="0">
              <a:spcBef>
                <a:spcPts val="600"/>
              </a:spcBef>
              <a:buClrTx/>
              <a:buSzTx/>
              <a:buFontTx/>
              <a:buNone/>
              <a:defRPr sz="1800"/>
            </a:lvl4pPr>
            <a:lvl5pPr marL="0" indent="0">
              <a:spcBef>
                <a:spcPts val="600"/>
              </a:spcBef>
              <a:buClrTx/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01" name="Group 101"/>
          <p:cNvGrpSpPr/>
          <p:nvPr/>
        </p:nvGrpSpPr>
        <p:grpSpPr>
          <a:xfrm>
            <a:off x="2622406" y="729828"/>
            <a:ext cx="6312641" cy="852350"/>
            <a:chOff x="0" y="0"/>
            <a:chExt cx="6312640" cy="852348"/>
          </a:xfrm>
        </p:grpSpPr>
        <p:sp>
          <p:nvSpPr>
            <p:cNvPr id="97" name="Shape 97"/>
            <p:cNvSpPr/>
            <p:nvPr/>
          </p:nvSpPr>
          <p:spPr>
            <a:xfrm>
              <a:off x="3432516" y="129583"/>
              <a:ext cx="2880124" cy="714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3"/>
                  </a:lnTo>
                  <a:lnTo>
                    <a:pt x="14751" y="5535"/>
                  </a:lnTo>
                  <a:lnTo>
                    <a:pt x="13682" y="6548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3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8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3"/>
                  </a:lnTo>
                  <a:lnTo>
                    <a:pt x="4837" y="20587"/>
                  </a:lnTo>
                  <a:lnTo>
                    <a:pt x="5715" y="20858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3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3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-1" y="1116"/>
              <a:ext cx="5551633" cy="851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209676" y="13404"/>
              <a:ext cx="5475000" cy="775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2994005" y="0"/>
              <a:ext cx="3312248" cy="652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</p:grpSp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rgbClr val="073E8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228600" y="228600"/>
            <a:ext cx="8695944" cy="6035041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pPr>
            <a:endParaRPr/>
          </a:p>
        </p:txBody>
      </p:sp>
      <p:grpSp>
        <p:nvGrpSpPr>
          <p:cNvPr id="115" name="Group 115"/>
          <p:cNvGrpSpPr/>
          <p:nvPr/>
        </p:nvGrpSpPr>
        <p:grpSpPr>
          <a:xfrm>
            <a:off x="2622406" y="5369602"/>
            <a:ext cx="6312641" cy="852350"/>
            <a:chOff x="0" y="0"/>
            <a:chExt cx="6312640" cy="852348"/>
          </a:xfrm>
        </p:grpSpPr>
        <p:sp>
          <p:nvSpPr>
            <p:cNvPr id="111" name="Shape 111"/>
            <p:cNvSpPr/>
            <p:nvPr/>
          </p:nvSpPr>
          <p:spPr>
            <a:xfrm>
              <a:off x="3432516" y="129583"/>
              <a:ext cx="2880124" cy="714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3"/>
                  </a:lnTo>
                  <a:lnTo>
                    <a:pt x="14751" y="5535"/>
                  </a:lnTo>
                  <a:lnTo>
                    <a:pt x="13682" y="6548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3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8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3"/>
                  </a:lnTo>
                  <a:lnTo>
                    <a:pt x="4837" y="20587"/>
                  </a:lnTo>
                  <a:lnTo>
                    <a:pt x="5715" y="20858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3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3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-1" y="1116"/>
              <a:ext cx="5551633" cy="851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209676" y="13404"/>
              <a:ext cx="5475000" cy="775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994005" y="0"/>
              <a:ext cx="3312248" cy="652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</p:grpSp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4874154" y="338666"/>
            <a:ext cx="3812646" cy="2429936"/>
          </a:xfrm>
          <a:prstGeom prst="rect">
            <a:avLst/>
          </a:prstGeom>
        </p:spPr>
        <p:txBody>
          <a:bodyPr anchor="b"/>
          <a:lstStyle>
            <a:lvl1pPr algn="l"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4868333" y="2785533"/>
            <a:ext cx="3818467" cy="242146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0" indent="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2pPr>
            <a:lvl3pPr marL="0" indent="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4pPr>
            <a:lvl5pPr marL="0" indent="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Shape 118"/>
          <p:cNvSpPr>
            <a:spLocks noGrp="1"/>
          </p:cNvSpPr>
          <p:nvPr>
            <p:ph type="pic" sz="quarter" idx="13"/>
          </p:nvPr>
        </p:nvSpPr>
        <p:spPr>
          <a:xfrm>
            <a:off x="838200" y="1371599"/>
            <a:ext cx="3566160" cy="2926084"/>
          </a:xfrm>
          <a:prstGeom prst="rect">
            <a:avLst/>
          </a:prstGeom>
          <a:effectLst>
            <a:reflection stA="30000" endPos="40000" dir="5400000" sy="-100000" algn="bl" rotWithShape="0"/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pPr>
            <a:endParaRPr/>
          </a:p>
        </p:txBody>
      </p:sp>
      <p:grpSp>
        <p:nvGrpSpPr>
          <p:cNvPr id="7" name="Group 7"/>
          <p:cNvGrpSpPr/>
          <p:nvPr/>
        </p:nvGrpSpPr>
        <p:grpSpPr>
          <a:xfrm>
            <a:off x="2619318" y="1695048"/>
            <a:ext cx="6304553" cy="851257"/>
            <a:chOff x="0" y="0"/>
            <a:chExt cx="6304551" cy="851256"/>
          </a:xfrm>
        </p:grpSpPr>
        <p:sp>
          <p:nvSpPr>
            <p:cNvPr id="3" name="Shape 3"/>
            <p:cNvSpPr/>
            <p:nvPr/>
          </p:nvSpPr>
          <p:spPr>
            <a:xfrm>
              <a:off x="3428119" y="129417"/>
              <a:ext cx="2876433" cy="714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2"/>
                  </a:lnTo>
                  <a:lnTo>
                    <a:pt x="14751" y="5535"/>
                  </a:lnTo>
                  <a:lnTo>
                    <a:pt x="13682" y="6547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2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7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2"/>
                  </a:lnTo>
                  <a:lnTo>
                    <a:pt x="4837" y="20587"/>
                  </a:lnTo>
                  <a:lnTo>
                    <a:pt x="5715" y="20857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2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2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4" name="Shape 4"/>
            <p:cNvSpPr/>
            <p:nvPr/>
          </p:nvSpPr>
          <p:spPr>
            <a:xfrm>
              <a:off x="-1" y="1113"/>
              <a:ext cx="5544521" cy="850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5" name="Shape 5"/>
            <p:cNvSpPr/>
            <p:nvPr/>
          </p:nvSpPr>
          <p:spPr>
            <a:xfrm>
              <a:off x="209406" y="13386"/>
              <a:ext cx="5467987" cy="774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6" name="Shape 6"/>
            <p:cNvSpPr/>
            <p:nvPr/>
          </p:nvSpPr>
          <p:spPr>
            <a:xfrm>
              <a:off x="2990170" y="-1"/>
              <a:ext cx="3308004" cy="651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</p:grp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872067" y="2675464"/>
            <a:ext cx="7408334" cy="345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457200" y="338326"/>
            <a:ext cx="8229600" cy="1252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4453332" y="6317157"/>
            <a:ext cx="237338" cy="2311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ctr">
              <a:defRPr sz="10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ndara"/>
          <a:ea typeface="Candara"/>
          <a:cs typeface="Candara"/>
          <a:sym typeface="Candar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ndara"/>
          <a:ea typeface="Candara"/>
          <a:cs typeface="Candara"/>
          <a:sym typeface="Candar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ndara"/>
          <a:ea typeface="Candara"/>
          <a:cs typeface="Candara"/>
          <a:sym typeface="Candar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ndara"/>
          <a:ea typeface="Candara"/>
          <a:cs typeface="Candara"/>
          <a:sym typeface="Candar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ndara"/>
          <a:ea typeface="Candara"/>
          <a:cs typeface="Candara"/>
          <a:sym typeface="Candar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ndara"/>
          <a:ea typeface="Candara"/>
          <a:cs typeface="Candara"/>
          <a:sym typeface="Candar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ndara"/>
          <a:ea typeface="Candara"/>
          <a:cs typeface="Candara"/>
          <a:sym typeface="Candar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ndara"/>
          <a:ea typeface="Candara"/>
          <a:cs typeface="Candara"/>
          <a:sym typeface="Candar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ndara"/>
          <a:ea typeface="Candara"/>
          <a:cs typeface="Candara"/>
          <a:sym typeface="Candara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Symbol"/>
        <a:buChar char="∗"/>
        <a:tabLst/>
        <a:defRPr sz="2400" b="0" i="0" u="none" strike="noStrike" cap="none" spc="0" baseline="0">
          <a:ln>
            <a:noFill/>
          </a:ln>
          <a:solidFill>
            <a:srgbClr val="073E87"/>
          </a:solidFill>
          <a:uFillTx/>
          <a:latin typeface="Candara"/>
          <a:ea typeface="Candara"/>
          <a:cs typeface="Candara"/>
          <a:sym typeface="Candara"/>
        </a:defRPr>
      </a:lvl1pPr>
      <a:lvl2pPr marL="601199" marR="0" indent="-299257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Symbol"/>
        <a:buChar char="∗"/>
        <a:tabLst/>
        <a:defRPr sz="2400" b="0" i="0" u="none" strike="noStrike" cap="none" spc="0" baseline="0">
          <a:ln>
            <a:noFill/>
          </a:ln>
          <a:solidFill>
            <a:srgbClr val="073E87"/>
          </a:solidFill>
          <a:uFillTx/>
          <a:latin typeface="Candara"/>
          <a:ea typeface="Candara"/>
          <a:cs typeface="Candara"/>
          <a:sym typeface="Candara"/>
        </a:defRPr>
      </a:lvl2pPr>
      <a:lvl3pPr marL="901381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Symbol"/>
        <a:buChar char="∗"/>
        <a:tabLst/>
        <a:defRPr sz="2400" b="0" i="0" u="none" strike="noStrike" cap="none" spc="0" baseline="0">
          <a:ln>
            <a:noFill/>
          </a:ln>
          <a:solidFill>
            <a:srgbClr val="073E87"/>
          </a:solidFill>
          <a:uFillTx/>
          <a:latin typeface="Candara"/>
          <a:ea typeface="Candara"/>
          <a:cs typeface="Candara"/>
          <a:sym typeface="Candara"/>
        </a:defRPr>
      </a:lvl3pPr>
      <a:lvl4pPr marL="12192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Symbol"/>
        <a:buChar char="∗"/>
        <a:tabLst/>
        <a:defRPr sz="2400" b="0" i="0" u="none" strike="noStrike" cap="none" spc="0" baseline="0">
          <a:ln>
            <a:noFill/>
          </a:ln>
          <a:solidFill>
            <a:srgbClr val="073E87"/>
          </a:solidFill>
          <a:uFillTx/>
          <a:latin typeface="Candara"/>
          <a:ea typeface="Candara"/>
          <a:cs typeface="Candara"/>
          <a:sym typeface="Candara"/>
        </a:defRPr>
      </a:lvl4pPr>
      <a:lvl5pPr marL="1577338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Symbol"/>
        <a:buChar char="∗"/>
        <a:tabLst/>
        <a:defRPr sz="2400" b="0" i="0" u="none" strike="noStrike" cap="none" spc="0" baseline="0">
          <a:ln>
            <a:noFill/>
          </a:ln>
          <a:solidFill>
            <a:srgbClr val="073E87"/>
          </a:solidFill>
          <a:uFillTx/>
          <a:latin typeface="Candara"/>
          <a:ea typeface="Candara"/>
          <a:cs typeface="Candara"/>
          <a:sym typeface="Candara"/>
        </a:defRPr>
      </a:lvl5pPr>
      <a:lvl6pPr marL="1946363" marR="0" indent="-39188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Symbol"/>
        <a:buChar char="∗"/>
        <a:tabLst/>
        <a:defRPr sz="2400" b="0" i="0" u="none" strike="noStrike" cap="none" spc="0" baseline="0">
          <a:ln>
            <a:noFill/>
          </a:ln>
          <a:solidFill>
            <a:srgbClr val="073E87"/>
          </a:solidFill>
          <a:uFillTx/>
          <a:latin typeface="Candara"/>
          <a:ea typeface="Candara"/>
          <a:cs typeface="Candara"/>
          <a:sym typeface="Candara"/>
        </a:defRPr>
      </a:lvl6pPr>
      <a:lvl7pPr marL="2266405" marR="0" indent="-39188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Symbol"/>
        <a:buChar char="∗"/>
        <a:tabLst/>
        <a:defRPr sz="2400" b="0" i="0" u="none" strike="noStrike" cap="none" spc="0" baseline="0">
          <a:ln>
            <a:noFill/>
          </a:ln>
          <a:solidFill>
            <a:srgbClr val="073E87"/>
          </a:solidFill>
          <a:uFillTx/>
          <a:latin typeface="Candara"/>
          <a:ea typeface="Candara"/>
          <a:cs typeface="Candara"/>
          <a:sym typeface="Candara"/>
        </a:defRPr>
      </a:lvl7pPr>
      <a:lvl8pPr marL="2586445" marR="0" indent="-39188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Symbol"/>
        <a:buChar char="∗"/>
        <a:tabLst/>
        <a:defRPr sz="2400" b="0" i="0" u="none" strike="noStrike" cap="none" spc="0" baseline="0">
          <a:ln>
            <a:noFill/>
          </a:ln>
          <a:solidFill>
            <a:srgbClr val="073E87"/>
          </a:solidFill>
          <a:uFillTx/>
          <a:latin typeface="Candara"/>
          <a:ea typeface="Candara"/>
          <a:cs typeface="Candara"/>
          <a:sym typeface="Candara"/>
        </a:defRPr>
      </a:lvl8pPr>
      <a:lvl9pPr marL="2906484" marR="0" indent="-39188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Symbol"/>
        <a:buChar char="∗"/>
        <a:tabLst/>
        <a:defRPr sz="2400" b="0" i="0" u="none" strike="noStrike" cap="none" spc="0" baseline="0">
          <a:ln>
            <a:noFill/>
          </a:ln>
          <a:solidFill>
            <a:srgbClr val="073E87"/>
          </a:solidFill>
          <a:uFillTx/>
          <a:latin typeface="Candara"/>
          <a:ea typeface="Candara"/>
          <a:cs typeface="Candara"/>
          <a:sym typeface="Candara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PqJS64q_NAhVBXVIKHXQkAG0QjRwIBw&amp;url=https://www.pinterest.com/claudia232323/character-traits/&amp;psig=AFQjCNFUY1N6NMPMTAIbOxSgbkLxsCushQ&amp;ust=146627716327449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Dxu_ntK_NAhUSeFIKHR20BD0QjRwIBw&amp;url=http://www.123rf.com/photo_29108762_positive-and-negative-justice-scale-concept-isolated-on-white-background.html&amp;bvm=bv.124272578,d.aXo&amp;psig=AFQjCNGQ0Z7dTaNZwrmUx_dCa-EQ5Us8rA&amp;ust=1466264935243192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vvMfT5K_NAhUWIlIKHfa-Ar0QjRwIBw&amp;url=http://www.keepcalm-o-matic.co.uk/p/keep-calm-schedule-pleasant-activities/&amp;bvm=bv.124817099,d.aXo&amp;psig=AFQjCNHGMAb3Gkgo0K4SM1eYtqv__MEvcw&amp;ust=146627781097546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tif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oz-KJ5q_NAhUNSFIKHcvmDwMQjRwIBw&amp;url=https://www.pinterest.com/marym0743/pleasant-activities/&amp;bvm=bv.124817099,d.aXo&amp;psig=AFQjCNHGMAb3Gkgo0K4SM1eYtqv__MEvcw&amp;ust=1466277810975460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url=http://www.pinterest.com/healingfrombpd/dbt-skills/&amp;rct=j&amp;frm=1&amp;q=&amp;esrc=s&amp;sa=U&amp;ei=2upfVLecG8-3yATdioDYDA&amp;ved=0CDIQ9QEwDg&amp;usg=AFQjCNGlaLc_Na9J0mkAFNPzqFzO_dAGB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diduQ8qnLAhVsk4MKHQk8AW8QjRwIBw&amp;url=http://psych-your-mind.blogspot.com/2011/04/smile-like-you-mean-it-emotion.html&amp;psig=AFQjCNHnvhs4stFwz_00g7GThouO4ylsGA&amp;ust=1457279135655522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ji_fE4LbNAhVONFIKHfAGC4oQjRwIBw&amp;url=http://www.ebrightcollaborative.com/announcements-and-news.html&amp;psig=AFQjCNHgo9-r1LfKOM_p52J1L3IWECTeQA&amp;ust=1466517158597922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896111">
              <a:defRPr sz="3400"/>
            </a:pPr>
            <a:r>
              <a:t>Riding the Wave:  Living Your Life with Difficult Emotions. </a:t>
            </a:r>
            <a:br/>
            <a:r>
              <a:t>A DBT Perspective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</a:lstStyle>
          <a:p>
            <a:r>
              <a:t>Kristen Galloway, Ph.D.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xfrm>
            <a:off x="457200" y="338326"/>
            <a:ext cx="8229600" cy="1252732"/>
          </a:xfrm>
          <a:prstGeom prst="rect">
            <a:avLst/>
          </a:prstGeom>
        </p:spPr>
        <p:txBody>
          <a:bodyPr/>
          <a:lstStyle/>
          <a:p>
            <a:r>
              <a:t>It’s a Balancing Act</a:t>
            </a:r>
          </a:p>
        </p:txBody>
      </p:sp>
      <p:grpSp>
        <p:nvGrpSpPr>
          <p:cNvPr id="221" name="Group 221"/>
          <p:cNvGrpSpPr/>
          <p:nvPr/>
        </p:nvGrpSpPr>
        <p:grpSpPr>
          <a:xfrm>
            <a:off x="2334881" y="1530580"/>
            <a:ext cx="4400553" cy="4191004"/>
            <a:chOff x="0" y="0"/>
            <a:chExt cx="4400552" cy="4191003"/>
          </a:xfrm>
        </p:grpSpPr>
        <p:grpSp>
          <p:nvGrpSpPr>
            <p:cNvPr id="208" name="Group 208"/>
            <p:cNvGrpSpPr/>
            <p:nvPr/>
          </p:nvGrpSpPr>
          <p:grpSpPr>
            <a:xfrm>
              <a:off x="0" y="0"/>
              <a:ext cx="2095501" cy="1257301"/>
              <a:chOff x="0" y="0"/>
              <a:chExt cx="2095500" cy="1257300"/>
            </a:xfrm>
          </p:grpSpPr>
          <p:sp>
            <p:nvSpPr>
              <p:cNvPr id="206" name="Shape 206"/>
              <p:cNvSpPr/>
              <p:nvPr/>
            </p:nvSpPr>
            <p:spPr>
              <a:xfrm>
                <a:off x="0" y="0"/>
                <a:ext cx="2095501" cy="1257301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>
                <a:off x="36844" y="443231"/>
                <a:ext cx="2021812" cy="3708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r>
                  <a:t>Acceptance</a:t>
                </a:r>
              </a:p>
            </p:txBody>
          </p:sp>
        </p:grpSp>
        <p:grpSp>
          <p:nvGrpSpPr>
            <p:cNvPr id="211" name="Group 211"/>
            <p:cNvGrpSpPr/>
            <p:nvPr/>
          </p:nvGrpSpPr>
          <p:grpSpPr>
            <a:xfrm>
              <a:off x="2305050" y="0"/>
              <a:ext cx="2095502" cy="1257301"/>
              <a:chOff x="0" y="0"/>
              <a:chExt cx="2095501" cy="1257300"/>
            </a:xfrm>
          </p:grpSpPr>
          <p:sp>
            <p:nvSpPr>
              <p:cNvPr id="209" name="Shape 209"/>
              <p:cNvSpPr/>
              <p:nvPr/>
            </p:nvSpPr>
            <p:spPr>
              <a:xfrm>
                <a:off x="0" y="0"/>
                <a:ext cx="2095502" cy="1257301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>
                <a:off x="36844" y="443231"/>
                <a:ext cx="2021813" cy="3708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r>
                  <a:t>Change</a:t>
                </a:r>
              </a:p>
            </p:txBody>
          </p:sp>
        </p:grpSp>
        <p:grpSp>
          <p:nvGrpSpPr>
            <p:cNvPr id="214" name="Group 214"/>
            <p:cNvGrpSpPr/>
            <p:nvPr/>
          </p:nvGrpSpPr>
          <p:grpSpPr>
            <a:xfrm>
              <a:off x="2305050" y="1466850"/>
              <a:ext cx="2095502" cy="1257302"/>
              <a:chOff x="0" y="0"/>
              <a:chExt cx="2095501" cy="1257301"/>
            </a:xfrm>
          </p:grpSpPr>
          <p:sp>
            <p:nvSpPr>
              <p:cNvPr id="212" name="Shape 212"/>
              <p:cNvSpPr/>
              <p:nvPr/>
            </p:nvSpPr>
            <p:spPr>
              <a:xfrm>
                <a:off x="0" y="0"/>
                <a:ext cx="2095502" cy="1257302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>
                <a:off x="36844" y="443231"/>
                <a:ext cx="2021813" cy="3708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r>
                  <a:t>Validation</a:t>
                </a:r>
              </a:p>
            </p:txBody>
          </p:sp>
        </p:grpSp>
        <p:grpSp>
          <p:nvGrpSpPr>
            <p:cNvPr id="217" name="Group 217"/>
            <p:cNvGrpSpPr/>
            <p:nvPr/>
          </p:nvGrpSpPr>
          <p:grpSpPr>
            <a:xfrm>
              <a:off x="0" y="1466850"/>
              <a:ext cx="2095501" cy="1257302"/>
              <a:chOff x="0" y="0"/>
              <a:chExt cx="2095500" cy="1257301"/>
            </a:xfrm>
          </p:grpSpPr>
          <p:sp>
            <p:nvSpPr>
              <p:cNvPr id="215" name="Shape 215"/>
              <p:cNvSpPr/>
              <p:nvPr/>
            </p:nvSpPr>
            <p:spPr>
              <a:xfrm>
                <a:off x="0" y="0"/>
                <a:ext cx="2095501" cy="1257302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>
                <a:off x="36844" y="443231"/>
                <a:ext cx="2021812" cy="3708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r>
                  <a:t>Problem Solving</a:t>
                </a:r>
              </a:p>
            </p:txBody>
          </p:sp>
        </p:grpSp>
        <p:grpSp>
          <p:nvGrpSpPr>
            <p:cNvPr id="220" name="Group 220"/>
            <p:cNvGrpSpPr/>
            <p:nvPr/>
          </p:nvGrpSpPr>
          <p:grpSpPr>
            <a:xfrm>
              <a:off x="1047753" y="2933700"/>
              <a:ext cx="2305049" cy="1257303"/>
              <a:chOff x="-345379" y="0"/>
              <a:chExt cx="2305048" cy="1257302"/>
            </a:xfrm>
          </p:grpSpPr>
          <p:sp>
            <p:nvSpPr>
              <p:cNvPr id="218" name="Shape 218"/>
              <p:cNvSpPr/>
              <p:nvPr/>
            </p:nvSpPr>
            <p:spPr>
              <a:xfrm>
                <a:off x="-345379" y="0"/>
                <a:ext cx="2305048" cy="1257302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 sz="1900"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219" name="Shape 219"/>
              <p:cNvSpPr/>
              <p:nvPr/>
            </p:nvSpPr>
            <p:spPr>
              <a:xfrm>
                <a:off x="386787" y="436292"/>
                <a:ext cx="990599" cy="3847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/>
                  <a:t>Dialectic</a:t>
                </a:r>
              </a:p>
            </p:txBody>
          </p:sp>
        </p:grpSp>
      </p:grp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age1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6800" y="1905000"/>
            <a:ext cx="7363501" cy="3600450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Shape 226"/>
          <p:cNvSpPr>
            <a:spLocks noGrp="1"/>
          </p:cNvSpPr>
          <p:nvPr>
            <p:ph type="title"/>
          </p:nvPr>
        </p:nvSpPr>
        <p:spPr>
          <a:xfrm>
            <a:off x="457200" y="338326"/>
            <a:ext cx="8229600" cy="1252732"/>
          </a:xfrm>
          <a:prstGeom prst="rect">
            <a:avLst/>
          </a:prstGeom>
        </p:spPr>
        <p:txBody>
          <a:bodyPr/>
          <a:lstStyle/>
          <a:p>
            <a:r>
              <a:t>DBT Skill Areas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/>
          </p:cNvSpPr>
          <p:nvPr>
            <p:ph type="title"/>
          </p:nvPr>
        </p:nvSpPr>
        <p:spPr>
          <a:xfrm>
            <a:off x="457200" y="338326"/>
            <a:ext cx="8229600" cy="1252732"/>
          </a:xfrm>
          <a:prstGeom prst="rect">
            <a:avLst/>
          </a:prstGeom>
        </p:spPr>
        <p:txBody>
          <a:bodyPr/>
          <a:lstStyle/>
          <a:p>
            <a:r>
              <a:t>When are DBT skills useful</a:t>
            </a:r>
          </a:p>
        </p:txBody>
      </p:sp>
      <p:sp>
        <p:nvSpPr>
          <p:cNvPr id="231" name="Shape 231"/>
          <p:cNvSpPr>
            <a:spLocks noGrp="1"/>
          </p:cNvSpPr>
          <p:nvPr>
            <p:ph type="body" sz="half" idx="1"/>
          </p:nvPr>
        </p:nvSpPr>
        <p:spPr>
          <a:xfrm>
            <a:off x="1009442" y="1809749"/>
            <a:ext cx="3791158" cy="4591052"/>
          </a:xfrm>
          <a:prstGeom prst="rect">
            <a:avLst/>
          </a:prstGeom>
        </p:spPr>
        <p:txBody>
          <a:bodyPr/>
          <a:lstStyle/>
          <a:p>
            <a:pPr>
              <a:defRPr sz="2300"/>
            </a:pPr>
            <a:r>
              <a:t>Emotional/Self-Regulation</a:t>
            </a:r>
          </a:p>
          <a:p>
            <a:pPr>
              <a:defRPr sz="2300"/>
            </a:pPr>
            <a:r>
              <a:t>Anger management</a:t>
            </a:r>
          </a:p>
          <a:p>
            <a:pPr>
              <a:defRPr sz="2300"/>
            </a:pPr>
            <a:r>
              <a:t>Interpersonal conflict</a:t>
            </a:r>
          </a:p>
          <a:p>
            <a:pPr>
              <a:defRPr sz="2300"/>
            </a:pPr>
            <a:r>
              <a:t>Self-esteem/ Self Identity</a:t>
            </a:r>
          </a:p>
          <a:p>
            <a:pPr>
              <a:defRPr sz="2300"/>
            </a:pPr>
            <a:r>
              <a:t>Behavioral Regulation </a:t>
            </a:r>
          </a:p>
          <a:p>
            <a:pPr>
              <a:defRPr sz="2300"/>
            </a:pPr>
            <a:r>
              <a:t>Self-harm behaviors</a:t>
            </a:r>
          </a:p>
          <a:p>
            <a:pPr>
              <a:defRPr sz="2300"/>
            </a:pPr>
            <a:r>
              <a:t>Impulsive behaviors </a:t>
            </a:r>
          </a:p>
          <a:p>
            <a:pPr>
              <a:defRPr sz="2300"/>
            </a:pPr>
            <a:r>
              <a:t>Cognitive Distortions</a:t>
            </a:r>
          </a:p>
          <a:p>
            <a:pPr>
              <a:defRPr sz="2300" b="1"/>
            </a:pPr>
            <a:r>
              <a:t>Substance Use</a:t>
            </a:r>
          </a:p>
        </p:txBody>
      </p:sp>
      <p:pic>
        <p:nvPicPr>
          <p:cNvPr id="232" name="image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05400" y="2243845"/>
            <a:ext cx="2797369" cy="32256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 got skills…</a:t>
            </a:r>
          </a:p>
        </p:txBody>
      </p:sp>
      <p:sp>
        <p:nvSpPr>
          <p:cNvPr id="237" name="Shape 237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</a:lstStyle>
          <a:p>
            <a:r>
              <a:t>Emotional regulation skills</a:t>
            </a:r>
          </a:p>
        </p:txBody>
      </p:sp>
      <p:pic>
        <p:nvPicPr>
          <p:cNvPr id="238" name="image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398" y="609600"/>
            <a:ext cx="2466976" cy="1857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1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43600" y="609600"/>
            <a:ext cx="2247900" cy="2028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/>
          </p:cNvSpPr>
          <p:nvPr>
            <p:ph type="title"/>
          </p:nvPr>
        </p:nvSpPr>
        <p:spPr>
          <a:xfrm>
            <a:off x="857250" y="685800"/>
            <a:ext cx="7772400" cy="1524000"/>
          </a:xfrm>
          <a:prstGeom prst="rect">
            <a:avLst/>
          </a:prstGeom>
        </p:spPr>
        <p:txBody>
          <a:bodyPr/>
          <a:lstStyle/>
          <a:p>
            <a:r>
              <a:t>Emotion Regulation</a:t>
            </a:r>
          </a:p>
        </p:txBody>
      </p:sp>
      <p:pic>
        <p:nvPicPr>
          <p:cNvPr id="244" name="image19.png" descr="http://cdn.someecards.com/someecards/usercards/someday-i-hope-to-spend-my-free-time-in-dbt-group-said-no-one-ever-01cb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5000" y="1905000"/>
            <a:ext cx="5729300" cy="40105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/>
          </p:cNvSpPr>
          <p:nvPr>
            <p:ph type="title"/>
          </p:nvPr>
        </p:nvSpPr>
        <p:spPr>
          <a:xfrm>
            <a:off x="457200" y="338326"/>
            <a:ext cx="8229600" cy="1252732"/>
          </a:xfrm>
          <a:prstGeom prst="rect">
            <a:avLst/>
          </a:prstGeom>
        </p:spPr>
        <p:txBody>
          <a:bodyPr/>
          <a:lstStyle/>
          <a:p>
            <a:r>
              <a:t>Goals of Emotion Regulation</a:t>
            </a:r>
          </a:p>
        </p:txBody>
      </p:sp>
      <p:sp>
        <p:nvSpPr>
          <p:cNvPr id="249" name="Shape 249"/>
          <p:cNvSpPr>
            <a:spLocks noGrp="1"/>
          </p:cNvSpPr>
          <p:nvPr>
            <p:ph type="body" idx="1"/>
          </p:nvPr>
        </p:nvSpPr>
        <p:spPr>
          <a:xfrm>
            <a:off x="872067" y="1913535"/>
            <a:ext cx="7408334" cy="4212628"/>
          </a:xfrm>
          <a:prstGeom prst="rect">
            <a:avLst/>
          </a:prstGeom>
        </p:spPr>
        <p:txBody>
          <a:bodyPr/>
          <a:lstStyle/>
          <a:p>
            <a:pPr marL="576262" lvl="1" indent="-274320"/>
            <a:r>
              <a:t>Better understanding of emotions</a:t>
            </a:r>
            <a:endParaRPr sz="2200"/>
          </a:p>
          <a:p>
            <a:pPr marL="576262" lvl="1" indent="-274320"/>
            <a:r>
              <a:t>Prevent emotional extremes/suffering</a:t>
            </a:r>
            <a:endParaRPr sz="2200"/>
          </a:p>
          <a:p>
            <a:pPr marL="576262" lvl="1" indent="-274320">
              <a:defRPr b="1"/>
            </a:pPr>
            <a:r>
              <a:t>Learn to live a balanced lifestyle</a:t>
            </a:r>
            <a:endParaRPr sz="2200"/>
          </a:p>
          <a:p>
            <a:pPr marL="576262" lvl="1" indent="-274320"/>
            <a:r>
              <a:t>Develop skills to problem solve when in an emotional situation </a:t>
            </a:r>
            <a:endParaRPr sz="2200"/>
          </a:p>
          <a:p>
            <a:pPr marL="576262" lvl="1" indent="-274320"/>
            <a:r>
              <a:t>Produce more EFFECTIVE mood congruent behavior</a:t>
            </a:r>
          </a:p>
        </p:txBody>
      </p:sp>
      <p:pic>
        <p:nvPicPr>
          <p:cNvPr id="250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66594" y="4663389"/>
            <a:ext cx="3810001" cy="213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title"/>
          </p:nvPr>
        </p:nvSpPr>
        <p:spPr>
          <a:xfrm>
            <a:off x="457200" y="338326"/>
            <a:ext cx="8229600" cy="1252732"/>
          </a:xfrm>
          <a:prstGeom prst="rect">
            <a:avLst/>
          </a:prstGeom>
        </p:spPr>
        <p:txBody>
          <a:bodyPr/>
          <a:lstStyle/>
          <a:p>
            <a:pPr lvl="4"/>
            <a:r>
              <a:t>               Why Bother?</a:t>
            </a:r>
          </a:p>
        </p:txBody>
      </p:sp>
      <p:sp>
        <p:nvSpPr>
          <p:cNvPr id="255" name="Shape 255"/>
          <p:cNvSpPr>
            <a:spLocks noGrp="1"/>
          </p:cNvSpPr>
          <p:nvPr>
            <p:ph type="body" idx="1"/>
          </p:nvPr>
        </p:nvSpPr>
        <p:spPr>
          <a:xfrm>
            <a:off x="872067" y="2675466"/>
            <a:ext cx="7408334" cy="3450697"/>
          </a:xfrm>
          <a:prstGeom prst="rect">
            <a:avLst/>
          </a:prstGeom>
        </p:spPr>
        <p:txBody>
          <a:bodyPr/>
          <a:lstStyle/>
          <a:p>
            <a:r>
              <a:t>Emotions happen ALL THE TIME.</a:t>
            </a:r>
          </a:p>
          <a:p>
            <a:r>
              <a:t>Poor emotional control can lead to poor choices/outcomes.</a:t>
            </a:r>
          </a:p>
          <a:p>
            <a:r>
              <a:t>In the long term, poor choices tend to intensify painful emotions.</a:t>
            </a:r>
          </a:p>
          <a:p>
            <a:r>
              <a:t>Emotions give information</a:t>
            </a:r>
          </a:p>
          <a:p>
            <a:r>
              <a:t>Emotions communicate to and influence others</a:t>
            </a:r>
          </a:p>
          <a:p>
            <a:r>
              <a:t>Motivate and prepare for action</a:t>
            </a:r>
          </a:p>
        </p:txBody>
      </p:sp>
      <p:pic>
        <p:nvPicPr>
          <p:cNvPr id="256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3936" y="300989"/>
            <a:ext cx="3492501" cy="2324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2959">
              <a:defRPr sz="3959"/>
            </a:lvl1pPr>
          </a:lstStyle>
          <a:p>
            <a:r>
              <a:t>Pros and Cons of Changing Emotions</a:t>
            </a:r>
          </a:p>
        </p:txBody>
      </p:sp>
      <p:graphicFrame>
        <p:nvGraphicFramePr>
          <p:cNvPr id="261" name="Table 261"/>
          <p:cNvGraphicFramePr/>
          <p:nvPr/>
        </p:nvGraphicFramePr>
        <p:xfrm>
          <a:off x="1181835" y="2992056"/>
          <a:ext cx="6780327" cy="2974396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943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7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0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7198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600">
                          <a:solidFill>
                            <a:srgbClr val="FFFFFF"/>
                          </a:solidFill>
                          <a:sym typeface="Calibri"/>
                        </a:rPr>
                        <a:t>PROS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400">
                          <a:solidFill>
                            <a:srgbClr val="FFFFFF"/>
                          </a:solidFill>
                          <a:sym typeface="Calibri"/>
                        </a:rPr>
                        <a:t>Acting Impulsively, stay in emotion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400">
                          <a:solidFill>
                            <a:srgbClr val="FFFFFF"/>
                          </a:solidFill>
                          <a:sym typeface="Calibri"/>
                        </a:rPr>
                        <a:t>Regulate emotion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7198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600">
                          <a:solidFill>
                            <a:srgbClr val="FFFFFF"/>
                          </a:solidFill>
                          <a:sym typeface="Calibri"/>
                        </a:rPr>
                        <a:t>CONS</a:t>
                      </a:r>
                    </a:p>
                  </a:txBody>
                  <a:tcPr marL="0" marR="0" marT="0" marB="0" horzOverflow="overflow">
                    <a:solidFill>
                      <a:schemeClr val="accent1">
                        <a:lumOff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400">
                          <a:solidFill>
                            <a:srgbClr val="FFFFFF"/>
                          </a:solidFill>
                          <a:sym typeface="Calibri"/>
                        </a:rPr>
                        <a:t>Acting Impulsively, stay in emotion</a:t>
                      </a:r>
                    </a:p>
                  </a:txBody>
                  <a:tcPr marL="0" marR="0" marT="0" marB="0" horzOverflow="overflow">
                    <a:solidFill>
                      <a:schemeClr val="accent1">
                        <a:lumOff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400">
                          <a:solidFill>
                            <a:srgbClr val="FFFFFF"/>
                          </a:solidFill>
                          <a:sym typeface="Calibri"/>
                        </a:rPr>
                        <a:t>Regulate emotion</a:t>
                      </a:r>
                    </a:p>
                  </a:txBody>
                  <a:tcPr marL="0" marR="0" marT="0" marB="0" horzOverflow="overflow">
                    <a:solidFill>
                      <a:schemeClr val="accent1">
                        <a:lumOff val="1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/>
          </p:cNvSpPr>
          <p:nvPr>
            <p:ph type="title"/>
          </p:nvPr>
        </p:nvSpPr>
        <p:spPr>
          <a:xfrm>
            <a:off x="457200" y="338326"/>
            <a:ext cx="8229600" cy="1252732"/>
          </a:xfrm>
          <a:prstGeom prst="rect">
            <a:avLst/>
          </a:prstGeom>
        </p:spPr>
        <p:txBody>
          <a:bodyPr/>
          <a:lstStyle/>
          <a:p>
            <a:r>
              <a:t>DBT Model of Emotions</a:t>
            </a:r>
          </a:p>
        </p:txBody>
      </p:sp>
      <p:grpSp>
        <p:nvGrpSpPr>
          <p:cNvPr id="288" name="Group 288"/>
          <p:cNvGrpSpPr/>
          <p:nvPr/>
        </p:nvGrpSpPr>
        <p:grpSpPr>
          <a:xfrm>
            <a:off x="2467459" y="1554159"/>
            <a:ext cx="4361484" cy="4525972"/>
            <a:chOff x="0" y="-1"/>
            <a:chExt cx="4361483" cy="4525971"/>
          </a:xfrm>
        </p:grpSpPr>
        <p:grpSp>
          <p:nvGrpSpPr>
            <p:cNvPr id="266" name="Group 266"/>
            <p:cNvGrpSpPr/>
            <p:nvPr/>
          </p:nvGrpSpPr>
          <p:grpSpPr>
            <a:xfrm>
              <a:off x="1619667" y="-2"/>
              <a:ext cx="1122148" cy="785504"/>
              <a:chOff x="-1" y="0"/>
              <a:chExt cx="1122146" cy="785503"/>
            </a:xfrm>
          </p:grpSpPr>
          <p:sp>
            <p:nvSpPr>
              <p:cNvPr id="264" name="Shape 264"/>
              <p:cNvSpPr/>
              <p:nvPr/>
            </p:nvSpPr>
            <p:spPr>
              <a:xfrm>
                <a:off x="-2" y="-1"/>
                <a:ext cx="1122148" cy="785504"/>
              </a:xfrm>
              <a:prstGeom prst="roundRect">
                <a:avLst>
                  <a:gd name="adj" fmla="val 20000"/>
                </a:avLst>
              </a:prstGeom>
              <a:solidFill>
                <a:schemeClr val="accent1"/>
              </a:solidFill>
              <a:ln w="15875" cap="flat">
                <a:solidFill>
                  <a:srgbClr val="B3B3B3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2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pP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>
                <a:off x="46002" y="258129"/>
                <a:ext cx="1030141" cy="2692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2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lvl1pPr>
              </a:lstStyle>
              <a:p>
                <a:r>
                  <a:t>Event</a:t>
                </a:r>
              </a:p>
            </p:txBody>
          </p:sp>
        </p:grpSp>
        <p:sp>
          <p:nvSpPr>
            <p:cNvPr id="267" name="Shape 267"/>
            <p:cNvSpPr/>
            <p:nvPr/>
          </p:nvSpPr>
          <p:spPr>
            <a:xfrm>
              <a:off x="2867704" y="523664"/>
              <a:ext cx="531807" cy="320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878" y="5152"/>
                    <a:pt x="15178" y="12449"/>
                    <a:pt x="21600" y="21600"/>
                  </a:cubicBezTo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grpSp>
          <p:nvGrpSpPr>
            <p:cNvPr id="270" name="Group 270"/>
            <p:cNvGrpSpPr/>
            <p:nvPr/>
          </p:nvGrpSpPr>
          <p:grpSpPr>
            <a:xfrm>
              <a:off x="3239339" y="935115"/>
              <a:ext cx="1122144" cy="785503"/>
              <a:chOff x="0" y="0"/>
              <a:chExt cx="1122143" cy="785502"/>
            </a:xfrm>
          </p:grpSpPr>
          <p:sp>
            <p:nvSpPr>
              <p:cNvPr id="268" name="Shape 268"/>
              <p:cNvSpPr/>
              <p:nvPr/>
            </p:nvSpPr>
            <p:spPr>
              <a:xfrm>
                <a:off x="0" y="-1"/>
                <a:ext cx="1122144" cy="785503"/>
              </a:xfrm>
              <a:prstGeom prst="roundRect">
                <a:avLst>
                  <a:gd name="adj" fmla="val 20000"/>
                </a:avLst>
              </a:prstGeom>
              <a:solidFill>
                <a:schemeClr val="accent1"/>
              </a:solidFill>
              <a:ln w="15875" cap="flat">
                <a:solidFill>
                  <a:srgbClr val="B3B3B3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2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pPr>
                <a:endParaRPr/>
              </a:p>
            </p:txBody>
          </p:sp>
          <p:sp>
            <p:nvSpPr>
              <p:cNvPr id="269" name="Shape 269"/>
              <p:cNvSpPr/>
              <p:nvPr/>
            </p:nvSpPr>
            <p:spPr>
              <a:xfrm>
                <a:off x="46002" y="80330"/>
                <a:ext cx="1030139" cy="6248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/>
              <a:p>
                <a:pPr algn="ctr">
                  <a:defRPr sz="12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pPr>
                <a:r>
                  <a:t>Interpretation/</a:t>
                </a:r>
              </a:p>
              <a:p>
                <a:pPr algn="ctr">
                  <a:defRPr sz="12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pPr>
                <a:r>
                  <a:t>Thoughts </a:t>
                </a:r>
              </a:p>
            </p:txBody>
          </p:sp>
        </p:grpSp>
        <p:sp>
          <p:nvSpPr>
            <p:cNvPr id="271" name="Shape 271"/>
            <p:cNvSpPr/>
            <p:nvPr/>
          </p:nvSpPr>
          <p:spPr>
            <a:xfrm>
              <a:off x="4011316" y="1880622"/>
              <a:ext cx="39616" cy="764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0" y="0"/>
                  </a:moveTo>
                  <a:cubicBezTo>
                    <a:pt x="21600" y="7127"/>
                    <a:pt x="21600" y="14473"/>
                    <a:pt x="0" y="21600"/>
                  </a:cubicBezTo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grpSp>
          <p:nvGrpSpPr>
            <p:cNvPr id="274" name="Group 274"/>
            <p:cNvGrpSpPr/>
            <p:nvPr/>
          </p:nvGrpSpPr>
          <p:grpSpPr>
            <a:xfrm>
              <a:off x="3239339" y="2805349"/>
              <a:ext cx="1122144" cy="785503"/>
              <a:chOff x="0" y="0"/>
              <a:chExt cx="1122143" cy="785502"/>
            </a:xfrm>
          </p:grpSpPr>
          <p:sp>
            <p:nvSpPr>
              <p:cNvPr id="272" name="Shape 272"/>
              <p:cNvSpPr/>
              <p:nvPr/>
            </p:nvSpPr>
            <p:spPr>
              <a:xfrm>
                <a:off x="0" y="-1"/>
                <a:ext cx="1122144" cy="785503"/>
              </a:xfrm>
              <a:prstGeom prst="roundRect">
                <a:avLst>
                  <a:gd name="adj" fmla="val 20000"/>
                </a:avLst>
              </a:prstGeom>
              <a:solidFill>
                <a:schemeClr val="accent1"/>
              </a:solidFill>
              <a:ln w="15875" cap="flat">
                <a:solidFill>
                  <a:srgbClr val="B3B3B3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2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pPr>
                <a:endParaRPr/>
              </a:p>
            </p:txBody>
          </p:sp>
          <p:sp>
            <p:nvSpPr>
              <p:cNvPr id="273" name="Shape 273"/>
              <p:cNvSpPr/>
              <p:nvPr/>
            </p:nvSpPr>
            <p:spPr>
              <a:xfrm>
                <a:off x="46002" y="258129"/>
                <a:ext cx="1030139" cy="2692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2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lvl1pPr>
              </a:lstStyle>
              <a:p>
                <a:r>
                  <a:t>Feeling</a:t>
                </a:r>
              </a:p>
            </p:txBody>
          </p:sp>
        </p:grpSp>
        <p:sp>
          <p:nvSpPr>
            <p:cNvPr id="275" name="Shape 275"/>
            <p:cNvSpPr/>
            <p:nvPr/>
          </p:nvSpPr>
          <p:spPr>
            <a:xfrm>
              <a:off x="2867704" y="3681415"/>
              <a:ext cx="531807" cy="320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5178" y="9151"/>
                    <a:pt x="7878" y="16448"/>
                    <a:pt x="0" y="21600"/>
                  </a:cubicBezTo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grpSp>
          <p:nvGrpSpPr>
            <p:cNvPr id="278" name="Group 278"/>
            <p:cNvGrpSpPr/>
            <p:nvPr/>
          </p:nvGrpSpPr>
          <p:grpSpPr>
            <a:xfrm>
              <a:off x="1619667" y="3740465"/>
              <a:ext cx="1122148" cy="785505"/>
              <a:chOff x="-1" y="0"/>
              <a:chExt cx="1122146" cy="785504"/>
            </a:xfrm>
          </p:grpSpPr>
          <p:sp>
            <p:nvSpPr>
              <p:cNvPr id="276" name="Shape 276"/>
              <p:cNvSpPr/>
              <p:nvPr/>
            </p:nvSpPr>
            <p:spPr>
              <a:xfrm>
                <a:off x="-2" y="-1"/>
                <a:ext cx="1122148" cy="785505"/>
              </a:xfrm>
              <a:prstGeom prst="roundRect">
                <a:avLst>
                  <a:gd name="adj" fmla="val 20000"/>
                </a:avLst>
              </a:prstGeom>
              <a:solidFill>
                <a:schemeClr val="accent1"/>
              </a:solidFill>
              <a:ln w="15875" cap="flat">
                <a:solidFill>
                  <a:srgbClr val="B3B3B3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2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pPr>
                <a:endParaRPr/>
              </a:p>
            </p:txBody>
          </p:sp>
          <p:sp>
            <p:nvSpPr>
              <p:cNvPr id="277" name="Shape 277"/>
              <p:cNvSpPr/>
              <p:nvPr/>
            </p:nvSpPr>
            <p:spPr>
              <a:xfrm>
                <a:off x="46002" y="258130"/>
                <a:ext cx="1030141" cy="2692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2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lvl1pPr>
              </a:lstStyle>
              <a:p>
                <a:r>
                  <a:t>Action Urge</a:t>
                </a:r>
              </a:p>
            </p:txBody>
          </p:sp>
        </p:grpSp>
        <p:sp>
          <p:nvSpPr>
            <p:cNvPr id="279" name="Shape 279"/>
            <p:cNvSpPr/>
            <p:nvPr/>
          </p:nvSpPr>
          <p:spPr>
            <a:xfrm>
              <a:off x="961970" y="3681415"/>
              <a:ext cx="531807" cy="320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3722" y="16448"/>
                    <a:pt x="6422" y="915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grpSp>
          <p:nvGrpSpPr>
            <p:cNvPr id="282" name="Group 282"/>
            <p:cNvGrpSpPr/>
            <p:nvPr/>
          </p:nvGrpSpPr>
          <p:grpSpPr>
            <a:xfrm>
              <a:off x="-1" y="2805349"/>
              <a:ext cx="1122145" cy="785504"/>
              <a:chOff x="0" y="0"/>
              <a:chExt cx="1122144" cy="785503"/>
            </a:xfrm>
          </p:grpSpPr>
          <p:sp>
            <p:nvSpPr>
              <p:cNvPr id="280" name="Shape 280"/>
              <p:cNvSpPr/>
              <p:nvPr/>
            </p:nvSpPr>
            <p:spPr>
              <a:xfrm>
                <a:off x="0" y="-1"/>
                <a:ext cx="1122145" cy="785504"/>
              </a:xfrm>
              <a:prstGeom prst="roundRect">
                <a:avLst>
                  <a:gd name="adj" fmla="val 20000"/>
                </a:avLst>
              </a:prstGeom>
              <a:solidFill>
                <a:schemeClr val="accent1"/>
              </a:solidFill>
              <a:ln w="15875" cap="flat">
                <a:solidFill>
                  <a:srgbClr val="B3B3B3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2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pPr>
                <a:endParaRPr/>
              </a:p>
            </p:txBody>
          </p:sp>
          <p:sp>
            <p:nvSpPr>
              <p:cNvPr id="281" name="Shape 281"/>
              <p:cNvSpPr/>
              <p:nvPr/>
            </p:nvSpPr>
            <p:spPr>
              <a:xfrm>
                <a:off x="46002" y="258130"/>
                <a:ext cx="1030140" cy="2692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2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lvl1pPr>
              </a:lstStyle>
              <a:p>
                <a:r>
                  <a:t>Action</a:t>
                </a:r>
              </a:p>
            </p:txBody>
          </p:sp>
        </p:grpSp>
        <p:sp>
          <p:nvSpPr>
            <p:cNvPr id="283" name="Shape 283"/>
            <p:cNvSpPr/>
            <p:nvPr/>
          </p:nvSpPr>
          <p:spPr>
            <a:xfrm>
              <a:off x="310549" y="1880622"/>
              <a:ext cx="39615" cy="764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16200" y="21600"/>
                  </a:moveTo>
                  <a:cubicBezTo>
                    <a:pt x="-5400" y="14473"/>
                    <a:pt x="-5400" y="7127"/>
                    <a:pt x="16200" y="0"/>
                  </a:cubicBezTo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grpSp>
          <p:nvGrpSpPr>
            <p:cNvPr id="286" name="Group 286"/>
            <p:cNvGrpSpPr/>
            <p:nvPr/>
          </p:nvGrpSpPr>
          <p:grpSpPr>
            <a:xfrm>
              <a:off x="-1" y="935115"/>
              <a:ext cx="1122145" cy="785503"/>
              <a:chOff x="0" y="0"/>
              <a:chExt cx="1122144" cy="785502"/>
            </a:xfrm>
          </p:grpSpPr>
          <p:sp>
            <p:nvSpPr>
              <p:cNvPr id="284" name="Shape 284"/>
              <p:cNvSpPr/>
              <p:nvPr/>
            </p:nvSpPr>
            <p:spPr>
              <a:xfrm>
                <a:off x="0" y="-1"/>
                <a:ext cx="1122145" cy="785503"/>
              </a:xfrm>
              <a:prstGeom prst="roundRect">
                <a:avLst>
                  <a:gd name="adj" fmla="val 20000"/>
                </a:avLst>
              </a:prstGeom>
              <a:solidFill>
                <a:schemeClr val="accent1"/>
              </a:solidFill>
              <a:ln w="15875" cap="flat">
                <a:solidFill>
                  <a:srgbClr val="B3B3B3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2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pPr>
                <a:endParaRPr/>
              </a:p>
            </p:txBody>
          </p:sp>
          <p:sp>
            <p:nvSpPr>
              <p:cNvPr id="285" name="Shape 285"/>
              <p:cNvSpPr/>
              <p:nvPr/>
            </p:nvSpPr>
            <p:spPr>
              <a:xfrm>
                <a:off x="46002" y="258129"/>
                <a:ext cx="1030140" cy="2692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2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lvl1pPr>
              </a:lstStyle>
              <a:p>
                <a:r>
                  <a:t>Result</a:t>
                </a:r>
              </a:p>
            </p:txBody>
          </p:sp>
        </p:grpSp>
        <p:sp>
          <p:nvSpPr>
            <p:cNvPr id="287" name="Shape 287"/>
            <p:cNvSpPr/>
            <p:nvPr/>
          </p:nvSpPr>
          <p:spPr>
            <a:xfrm>
              <a:off x="961970" y="523664"/>
              <a:ext cx="531807" cy="320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422" y="12449"/>
                    <a:pt x="13722" y="5152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</p:grp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/>
          </p:cNvSpPr>
          <p:nvPr>
            <p:ph type="title"/>
          </p:nvPr>
        </p:nvSpPr>
        <p:spPr>
          <a:xfrm>
            <a:off x="457200" y="338326"/>
            <a:ext cx="8229600" cy="1252732"/>
          </a:xfrm>
          <a:prstGeom prst="rect">
            <a:avLst/>
          </a:prstGeom>
        </p:spPr>
        <p:txBody>
          <a:bodyPr/>
          <a:lstStyle/>
          <a:p>
            <a:pPr>
              <a:defRPr sz="3500"/>
            </a:pPr>
            <a:r>
              <a:t>DBT Model of Emotions: </a:t>
            </a:r>
            <a:br/>
            <a:r>
              <a:t>Example</a:t>
            </a:r>
          </a:p>
        </p:txBody>
      </p:sp>
      <p:grpSp>
        <p:nvGrpSpPr>
          <p:cNvPr id="317" name="Group 317"/>
          <p:cNvGrpSpPr/>
          <p:nvPr/>
        </p:nvGrpSpPr>
        <p:grpSpPr>
          <a:xfrm>
            <a:off x="2613845" y="1981196"/>
            <a:ext cx="3916312" cy="4064010"/>
            <a:chOff x="-2" y="-2"/>
            <a:chExt cx="3916311" cy="4064008"/>
          </a:xfrm>
        </p:grpSpPr>
        <p:grpSp>
          <p:nvGrpSpPr>
            <p:cNvPr id="295" name="Group 295"/>
            <p:cNvGrpSpPr/>
            <p:nvPr/>
          </p:nvGrpSpPr>
          <p:grpSpPr>
            <a:xfrm>
              <a:off x="1454349" y="-3"/>
              <a:ext cx="1007610" cy="705330"/>
              <a:chOff x="0" y="-1"/>
              <a:chExt cx="1007608" cy="705328"/>
            </a:xfrm>
          </p:grpSpPr>
          <p:sp>
            <p:nvSpPr>
              <p:cNvPr id="293" name="Shape 293"/>
              <p:cNvSpPr/>
              <p:nvPr/>
            </p:nvSpPr>
            <p:spPr>
              <a:xfrm>
                <a:off x="0" y="-2"/>
                <a:ext cx="1007609" cy="705330"/>
              </a:xfrm>
              <a:prstGeom prst="roundRect">
                <a:avLst>
                  <a:gd name="adj" fmla="val 20000"/>
                </a:avLst>
              </a:prstGeom>
              <a:solidFill>
                <a:schemeClr val="accent1"/>
              </a:solidFill>
              <a:ln w="15875" cap="flat">
                <a:solidFill>
                  <a:srgbClr val="B3B3B3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1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pPr>
                <a:endParaRPr/>
              </a:p>
            </p:txBody>
          </p:sp>
          <p:sp>
            <p:nvSpPr>
              <p:cNvPr id="294" name="Shape 294"/>
              <p:cNvSpPr/>
              <p:nvPr/>
            </p:nvSpPr>
            <p:spPr>
              <a:xfrm>
                <a:off x="41307" y="230743"/>
                <a:ext cx="924995" cy="2438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1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lvl1pPr>
              </a:lstStyle>
              <a:p>
                <a:r>
                  <a:t>Argument</a:t>
                </a:r>
              </a:p>
            </p:txBody>
          </p:sp>
        </p:grpSp>
        <p:sp>
          <p:nvSpPr>
            <p:cNvPr id="296" name="Shape 296"/>
            <p:cNvSpPr/>
            <p:nvPr/>
          </p:nvSpPr>
          <p:spPr>
            <a:xfrm>
              <a:off x="2574998" y="470214"/>
              <a:ext cx="477526" cy="288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878" y="5152"/>
                    <a:pt x="15178" y="12449"/>
                    <a:pt x="21600" y="21600"/>
                  </a:cubicBezTo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grpSp>
          <p:nvGrpSpPr>
            <p:cNvPr id="299" name="Group 299"/>
            <p:cNvGrpSpPr/>
            <p:nvPr/>
          </p:nvGrpSpPr>
          <p:grpSpPr>
            <a:xfrm>
              <a:off x="2908700" y="839668"/>
              <a:ext cx="1007610" cy="705328"/>
              <a:chOff x="-1" y="-1"/>
              <a:chExt cx="1007609" cy="705327"/>
            </a:xfrm>
          </p:grpSpPr>
          <p:sp>
            <p:nvSpPr>
              <p:cNvPr id="297" name="Shape 297"/>
              <p:cNvSpPr/>
              <p:nvPr/>
            </p:nvSpPr>
            <p:spPr>
              <a:xfrm>
                <a:off x="-2" y="-2"/>
                <a:ext cx="1007611" cy="705329"/>
              </a:xfrm>
              <a:prstGeom prst="roundRect">
                <a:avLst>
                  <a:gd name="adj" fmla="val 20000"/>
                </a:avLst>
              </a:prstGeom>
              <a:solidFill>
                <a:schemeClr val="accent1"/>
              </a:solidFill>
              <a:ln w="15875" cap="flat">
                <a:solidFill>
                  <a:srgbClr val="B3B3B3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1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pPr>
                <a:endParaRPr/>
              </a:p>
            </p:txBody>
          </p:sp>
          <p:sp>
            <p:nvSpPr>
              <p:cNvPr id="298" name="Shape 298"/>
              <p:cNvSpPr/>
              <p:nvPr/>
            </p:nvSpPr>
            <p:spPr>
              <a:xfrm>
                <a:off x="41307" y="78342"/>
                <a:ext cx="924995" cy="5486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1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lvl1pPr>
              </a:lstStyle>
              <a:p>
                <a:r>
                  <a:t>“Nothing is going to change”</a:t>
                </a:r>
              </a:p>
            </p:txBody>
          </p:sp>
        </p:grpSp>
        <p:sp>
          <p:nvSpPr>
            <p:cNvPr id="300" name="Shape 300"/>
            <p:cNvSpPr/>
            <p:nvPr/>
          </p:nvSpPr>
          <p:spPr>
            <a:xfrm>
              <a:off x="3601883" y="1688668"/>
              <a:ext cx="35572" cy="686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0" y="0"/>
                  </a:moveTo>
                  <a:cubicBezTo>
                    <a:pt x="21600" y="7127"/>
                    <a:pt x="21600" y="14473"/>
                    <a:pt x="0" y="21600"/>
                  </a:cubicBezTo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grpSp>
          <p:nvGrpSpPr>
            <p:cNvPr id="303" name="Group 303"/>
            <p:cNvGrpSpPr/>
            <p:nvPr/>
          </p:nvGrpSpPr>
          <p:grpSpPr>
            <a:xfrm>
              <a:off x="2908700" y="2519008"/>
              <a:ext cx="1007610" cy="705328"/>
              <a:chOff x="-1" y="-1"/>
              <a:chExt cx="1007609" cy="705327"/>
            </a:xfrm>
          </p:grpSpPr>
          <p:sp>
            <p:nvSpPr>
              <p:cNvPr id="301" name="Shape 301"/>
              <p:cNvSpPr/>
              <p:nvPr/>
            </p:nvSpPr>
            <p:spPr>
              <a:xfrm>
                <a:off x="-2" y="-2"/>
                <a:ext cx="1007611" cy="705329"/>
              </a:xfrm>
              <a:prstGeom prst="roundRect">
                <a:avLst>
                  <a:gd name="adj" fmla="val 20000"/>
                </a:avLst>
              </a:prstGeom>
              <a:solidFill>
                <a:schemeClr val="accent1"/>
              </a:solidFill>
              <a:ln w="15875" cap="flat">
                <a:solidFill>
                  <a:srgbClr val="B3B3B3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1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pPr>
                <a:endParaRPr/>
              </a:p>
            </p:txBody>
          </p:sp>
          <p:sp>
            <p:nvSpPr>
              <p:cNvPr id="302" name="Shape 302"/>
              <p:cNvSpPr/>
              <p:nvPr/>
            </p:nvSpPr>
            <p:spPr>
              <a:xfrm>
                <a:off x="41307" y="2140"/>
                <a:ext cx="924995" cy="7010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/>
              <a:p>
                <a:pPr algn="ctr">
                  <a:defRPr sz="11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pPr>
                <a:r>
                  <a:t>Disappointment</a:t>
                </a:r>
              </a:p>
              <a:p>
                <a:pPr algn="ctr">
                  <a:defRPr sz="11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pPr>
                <a:r>
                  <a:t>Hopeless/Hurt</a:t>
                </a:r>
              </a:p>
            </p:txBody>
          </p:sp>
        </p:grpSp>
        <p:sp>
          <p:nvSpPr>
            <p:cNvPr id="304" name="Shape 304"/>
            <p:cNvSpPr/>
            <p:nvPr/>
          </p:nvSpPr>
          <p:spPr>
            <a:xfrm>
              <a:off x="2574998" y="3305655"/>
              <a:ext cx="477526" cy="288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5178" y="9151"/>
                    <a:pt x="7878" y="16448"/>
                    <a:pt x="0" y="21600"/>
                  </a:cubicBezTo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grpSp>
          <p:nvGrpSpPr>
            <p:cNvPr id="307" name="Group 307"/>
            <p:cNvGrpSpPr/>
            <p:nvPr/>
          </p:nvGrpSpPr>
          <p:grpSpPr>
            <a:xfrm>
              <a:off x="1454349" y="3358677"/>
              <a:ext cx="1007610" cy="705330"/>
              <a:chOff x="0" y="-1"/>
              <a:chExt cx="1007608" cy="705328"/>
            </a:xfrm>
          </p:grpSpPr>
          <p:sp>
            <p:nvSpPr>
              <p:cNvPr id="305" name="Shape 305"/>
              <p:cNvSpPr/>
              <p:nvPr/>
            </p:nvSpPr>
            <p:spPr>
              <a:xfrm>
                <a:off x="0" y="-2"/>
                <a:ext cx="1007609" cy="705330"/>
              </a:xfrm>
              <a:prstGeom prst="roundRect">
                <a:avLst>
                  <a:gd name="adj" fmla="val 20000"/>
                </a:avLst>
              </a:prstGeom>
              <a:solidFill>
                <a:schemeClr val="accent1"/>
              </a:solidFill>
              <a:ln w="15875" cap="flat">
                <a:solidFill>
                  <a:srgbClr val="B3B3B3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1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pPr>
                <a:endParaRPr/>
              </a:p>
            </p:txBody>
          </p:sp>
          <p:sp>
            <p:nvSpPr>
              <p:cNvPr id="306" name="Shape 306"/>
              <p:cNvSpPr/>
              <p:nvPr/>
            </p:nvSpPr>
            <p:spPr>
              <a:xfrm>
                <a:off x="41307" y="230743"/>
                <a:ext cx="924995" cy="2438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1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lvl1pPr>
              </a:lstStyle>
              <a:p>
                <a:r>
                  <a:t>Withdraw</a:t>
                </a:r>
              </a:p>
            </p:txBody>
          </p:sp>
        </p:grpSp>
        <p:sp>
          <p:nvSpPr>
            <p:cNvPr id="308" name="Shape 308"/>
            <p:cNvSpPr/>
            <p:nvPr/>
          </p:nvSpPr>
          <p:spPr>
            <a:xfrm>
              <a:off x="863782" y="3305655"/>
              <a:ext cx="477526" cy="288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3722" y="16448"/>
                    <a:pt x="6422" y="915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grpSp>
          <p:nvGrpSpPr>
            <p:cNvPr id="311" name="Group 311"/>
            <p:cNvGrpSpPr/>
            <p:nvPr/>
          </p:nvGrpSpPr>
          <p:grpSpPr>
            <a:xfrm>
              <a:off x="-3" y="2519008"/>
              <a:ext cx="1007611" cy="705328"/>
              <a:chOff x="-1" y="-1"/>
              <a:chExt cx="1007609" cy="705327"/>
            </a:xfrm>
          </p:grpSpPr>
          <p:sp>
            <p:nvSpPr>
              <p:cNvPr id="309" name="Shape 309"/>
              <p:cNvSpPr/>
              <p:nvPr/>
            </p:nvSpPr>
            <p:spPr>
              <a:xfrm>
                <a:off x="-2" y="-2"/>
                <a:ext cx="1007611" cy="705329"/>
              </a:xfrm>
              <a:prstGeom prst="roundRect">
                <a:avLst>
                  <a:gd name="adj" fmla="val 20000"/>
                </a:avLst>
              </a:prstGeom>
              <a:solidFill>
                <a:schemeClr val="accent1"/>
              </a:solidFill>
              <a:ln w="15875" cap="flat">
                <a:solidFill>
                  <a:srgbClr val="B3B3B3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1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pPr>
                <a:endParaRPr/>
              </a:p>
            </p:txBody>
          </p:sp>
          <p:sp>
            <p:nvSpPr>
              <p:cNvPr id="310" name="Shape 310"/>
              <p:cNvSpPr/>
              <p:nvPr/>
            </p:nvSpPr>
            <p:spPr>
              <a:xfrm>
                <a:off x="41307" y="154542"/>
                <a:ext cx="924995" cy="3962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1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lvl1pPr>
              </a:lstStyle>
              <a:p>
                <a:r>
                  <a:t>Substance use</a:t>
                </a:r>
              </a:p>
            </p:txBody>
          </p:sp>
        </p:grpSp>
        <p:sp>
          <p:nvSpPr>
            <p:cNvPr id="312" name="Shape 312"/>
            <p:cNvSpPr/>
            <p:nvPr/>
          </p:nvSpPr>
          <p:spPr>
            <a:xfrm>
              <a:off x="278850" y="1688668"/>
              <a:ext cx="35574" cy="686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16200" y="21600"/>
                  </a:moveTo>
                  <a:cubicBezTo>
                    <a:pt x="-5400" y="14473"/>
                    <a:pt x="-5400" y="7127"/>
                    <a:pt x="16200" y="0"/>
                  </a:cubicBezTo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grpSp>
          <p:nvGrpSpPr>
            <p:cNvPr id="315" name="Group 315"/>
            <p:cNvGrpSpPr/>
            <p:nvPr/>
          </p:nvGrpSpPr>
          <p:grpSpPr>
            <a:xfrm>
              <a:off x="-3" y="839668"/>
              <a:ext cx="1007611" cy="705328"/>
              <a:chOff x="-1" y="-1"/>
              <a:chExt cx="1007609" cy="705327"/>
            </a:xfrm>
          </p:grpSpPr>
          <p:sp>
            <p:nvSpPr>
              <p:cNvPr id="313" name="Shape 313"/>
              <p:cNvSpPr/>
              <p:nvPr/>
            </p:nvSpPr>
            <p:spPr>
              <a:xfrm>
                <a:off x="-2" y="-2"/>
                <a:ext cx="1007611" cy="705329"/>
              </a:xfrm>
              <a:prstGeom prst="roundRect">
                <a:avLst>
                  <a:gd name="adj" fmla="val 20000"/>
                </a:avLst>
              </a:prstGeom>
              <a:solidFill>
                <a:schemeClr val="accent1"/>
              </a:solidFill>
              <a:ln w="15875" cap="flat">
                <a:solidFill>
                  <a:srgbClr val="B3B3B3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1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pPr>
                <a:endParaRPr/>
              </a:p>
            </p:txBody>
          </p:sp>
          <p:sp>
            <p:nvSpPr>
              <p:cNvPr id="314" name="Shape 314"/>
              <p:cNvSpPr/>
              <p:nvPr/>
            </p:nvSpPr>
            <p:spPr>
              <a:xfrm>
                <a:off x="41307" y="154542"/>
                <a:ext cx="924995" cy="3962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1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lvl1pPr>
              </a:lstStyle>
              <a:p>
                <a:r>
                  <a:t>Relationship strain</a:t>
                </a:r>
              </a:p>
            </p:txBody>
          </p:sp>
        </p:grpSp>
        <p:sp>
          <p:nvSpPr>
            <p:cNvPr id="316" name="Shape 316"/>
            <p:cNvSpPr/>
            <p:nvPr/>
          </p:nvSpPr>
          <p:spPr>
            <a:xfrm>
              <a:off x="863782" y="470214"/>
              <a:ext cx="477526" cy="288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422" y="12449"/>
                    <a:pt x="13722" y="5152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</p:grp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838200" y="2133600"/>
            <a:ext cx="7408334" cy="345069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100"/>
              </a:spcBef>
              <a:buSzTx/>
              <a:buNone/>
              <a:defRPr sz="4800"/>
            </a:lvl1pPr>
          </a:lstStyle>
          <a:p>
            <a:r>
              <a:t>No commercial support is being provided for this continuing education activity.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/>
          </p:cNvSpPr>
          <p:nvPr>
            <p:ph type="title"/>
          </p:nvPr>
        </p:nvSpPr>
        <p:spPr>
          <a:xfrm>
            <a:off x="457200" y="338326"/>
            <a:ext cx="8229600" cy="1252732"/>
          </a:xfrm>
          <a:prstGeom prst="rect">
            <a:avLst/>
          </a:prstGeom>
        </p:spPr>
        <p:txBody>
          <a:bodyPr/>
          <a:lstStyle/>
          <a:p>
            <a:r>
              <a:t>Emotion Regulation skills</a:t>
            </a:r>
          </a:p>
        </p:txBody>
      </p:sp>
      <p:sp>
        <p:nvSpPr>
          <p:cNvPr id="322" name="Shape 322"/>
          <p:cNvSpPr>
            <a:spLocks noGrp="1"/>
          </p:cNvSpPr>
          <p:nvPr>
            <p:ph type="body" idx="1"/>
          </p:nvPr>
        </p:nvSpPr>
        <p:spPr>
          <a:xfrm>
            <a:off x="872067" y="1788934"/>
            <a:ext cx="7408334" cy="433722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Identifying and Labeling Emotions</a:t>
            </a:r>
          </a:p>
          <a:p>
            <a:pPr>
              <a:spcBef>
                <a:spcPts val="600"/>
              </a:spcBef>
              <a:defRPr sz="2800"/>
            </a:pPr>
            <a:r>
              <a:t>ABC PLEASE</a:t>
            </a:r>
          </a:p>
          <a:p>
            <a:pPr>
              <a:spcBef>
                <a:spcPts val="600"/>
              </a:spcBef>
              <a:defRPr sz="2800"/>
            </a:pPr>
            <a:r>
              <a:t>Coping Ahead</a:t>
            </a:r>
          </a:p>
          <a:p>
            <a:pPr>
              <a:spcBef>
                <a:spcPts val="600"/>
              </a:spcBef>
              <a:defRPr sz="2800"/>
            </a:pPr>
            <a:r>
              <a:t>Check the Facts</a:t>
            </a:r>
          </a:p>
          <a:p>
            <a:pPr>
              <a:spcBef>
                <a:spcPts val="600"/>
              </a:spcBef>
              <a:defRPr sz="2800"/>
            </a:pPr>
            <a:r>
              <a:t>Riding the Wave</a:t>
            </a:r>
          </a:p>
          <a:p>
            <a:pPr>
              <a:spcBef>
                <a:spcPts val="600"/>
              </a:spcBef>
              <a:defRPr sz="2800"/>
            </a:pPr>
            <a:r>
              <a:t>Opposite to Emotion Action</a:t>
            </a:r>
          </a:p>
        </p:txBody>
      </p:sp>
      <p:pic>
        <p:nvPicPr>
          <p:cNvPr id="323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07840" y="4084810"/>
            <a:ext cx="3391683" cy="2716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/>
          </p:cNvSpPr>
          <p:nvPr>
            <p:ph type="title"/>
          </p:nvPr>
        </p:nvSpPr>
        <p:spPr>
          <a:xfrm>
            <a:off x="457200" y="338326"/>
            <a:ext cx="8229600" cy="1252732"/>
          </a:xfrm>
          <a:prstGeom prst="rect">
            <a:avLst/>
          </a:prstGeom>
        </p:spPr>
        <p:txBody>
          <a:bodyPr/>
          <a:lstStyle/>
          <a:p>
            <a:pPr>
              <a:defRPr sz="3500"/>
            </a:pPr>
            <a:r>
              <a:t>Identifying and</a:t>
            </a:r>
            <a:br/>
            <a:r>
              <a:t>Labeling Emotions</a:t>
            </a:r>
          </a:p>
        </p:txBody>
      </p:sp>
      <p:pic>
        <p:nvPicPr>
          <p:cNvPr id="328" name="image21.jpeg" descr="http://www.scholastic.com/teachers/sites/default/files/images/blogs/82/6a00e54faaf86b88330148c76cefbf970c">
            <a:hlinkClick r:id="rId3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76400" y="2133600"/>
            <a:ext cx="5715000" cy="43878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/>
          </p:cNvSpPr>
          <p:nvPr>
            <p:ph type="body" idx="1"/>
          </p:nvPr>
        </p:nvSpPr>
        <p:spPr>
          <a:xfrm>
            <a:off x="872067" y="1989808"/>
            <a:ext cx="7408334" cy="4136355"/>
          </a:xfrm>
          <a:prstGeom prst="rect">
            <a:avLst/>
          </a:prstGeom>
        </p:spPr>
        <p:txBody>
          <a:bodyPr/>
          <a:lstStyle/>
          <a:p>
            <a:r>
              <a:t>Label own emotions</a:t>
            </a:r>
          </a:p>
          <a:p>
            <a:r>
              <a:t>Model and describe physiological cues associated with the emotion</a:t>
            </a:r>
          </a:p>
          <a:p>
            <a:r>
              <a:t>Identify urges related to emotion and how that differs from their reaction</a:t>
            </a:r>
          </a:p>
          <a:p>
            <a:r>
              <a:t>Use “I feel” statements</a:t>
            </a:r>
          </a:p>
          <a:p>
            <a:r>
              <a:t>Sit with an emotion without reacting</a:t>
            </a:r>
          </a:p>
          <a:p>
            <a:r>
              <a:t>Communicate emotions to others</a:t>
            </a:r>
          </a:p>
        </p:txBody>
      </p:sp>
      <p:sp>
        <p:nvSpPr>
          <p:cNvPr id="333" name="Shape 333"/>
          <p:cNvSpPr>
            <a:spLocks noGrp="1"/>
          </p:cNvSpPr>
          <p:nvPr>
            <p:ph type="title"/>
          </p:nvPr>
        </p:nvSpPr>
        <p:spPr>
          <a:xfrm>
            <a:off x="457200" y="338326"/>
            <a:ext cx="8229600" cy="1252732"/>
          </a:xfrm>
          <a:prstGeom prst="rect">
            <a:avLst/>
          </a:prstGeom>
        </p:spPr>
        <p:txBody>
          <a:bodyPr/>
          <a:lstStyle/>
          <a:p>
            <a:pPr>
              <a:defRPr sz="3500"/>
            </a:pPr>
            <a:r>
              <a:t>Identifying and Labeling Emotions: </a:t>
            </a:r>
            <a:br/>
            <a:r>
              <a:t>substance use</a:t>
            </a:r>
          </a:p>
        </p:txBody>
      </p:sp>
      <p:pic>
        <p:nvPicPr>
          <p:cNvPr id="334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85815" y="3890156"/>
            <a:ext cx="2832101" cy="2870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/>
          </p:cNvSpPr>
          <p:nvPr>
            <p:ph type="title"/>
          </p:nvPr>
        </p:nvSpPr>
        <p:spPr>
          <a:xfrm>
            <a:off x="457200" y="338326"/>
            <a:ext cx="8229600" cy="1252732"/>
          </a:xfrm>
          <a:prstGeom prst="rect">
            <a:avLst/>
          </a:prstGeom>
        </p:spPr>
        <p:txBody>
          <a:bodyPr/>
          <a:lstStyle/>
          <a:p>
            <a:r>
              <a:t>ABC PLEASE</a:t>
            </a:r>
          </a:p>
        </p:txBody>
      </p:sp>
      <p:pic>
        <p:nvPicPr>
          <p:cNvPr id="339" name="image22.jpeg" descr="http://previews.123rf.com/images/xtockimages/xtockimages1406/xtockimages140621008/29108762-Positive-and-Negative-Justice-Scale-Concept-isolated-on-white-background-Stock-Photo.jpg">
            <a:hlinkClick r:id="rId3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76400" y="1838643"/>
            <a:ext cx="5867400" cy="44066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t>ABC PLEASE</a:t>
            </a:r>
          </a:p>
        </p:txBody>
      </p:sp>
      <p:sp>
        <p:nvSpPr>
          <p:cNvPr id="344" name="Shape 344"/>
          <p:cNvSpPr>
            <a:spLocks noGrp="1"/>
          </p:cNvSpPr>
          <p:nvPr>
            <p:ph type="body" idx="1"/>
          </p:nvPr>
        </p:nvSpPr>
        <p:spPr>
          <a:xfrm>
            <a:off x="872067" y="1981200"/>
            <a:ext cx="7408334" cy="4144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1576" indent="-271576" defTabSz="905255">
              <a:spcBef>
                <a:spcPts val="400"/>
              </a:spcBef>
              <a:defRPr sz="2376" b="1" u="sng"/>
            </a:pPr>
            <a:r>
              <a:t>A</a:t>
            </a:r>
            <a:r>
              <a:rPr b="0" u="none"/>
              <a:t>ccumulate Positive Experiences – Short Term</a:t>
            </a:r>
          </a:p>
          <a:p>
            <a:pPr marL="271576" indent="-271576" defTabSz="905255">
              <a:spcBef>
                <a:spcPts val="400"/>
              </a:spcBef>
              <a:defRPr sz="2376" b="1" u="sng"/>
            </a:pPr>
            <a:r>
              <a:t>B</a:t>
            </a:r>
            <a:r>
              <a:rPr b="0" u="none"/>
              <a:t>uilding Mastery/Positive Experiences – Long Term</a:t>
            </a:r>
          </a:p>
          <a:p>
            <a:pPr marL="271576" indent="-271576" defTabSz="905255">
              <a:spcBef>
                <a:spcPts val="400"/>
              </a:spcBef>
              <a:defRPr sz="2376" b="1" u="sng"/>
            </a:pPr>
            <a:r>
              <a:t>C</a:t>
            </a:r>
            <a:r>
              <a:rPr b="0" u="none"/>
              <a:t>oping Ahead</a:t>
            </a:r>
          </a:p>
          <a:p>
            <a:pPr marL="271576" indent="-271576" defTabSz="905255">
              <a:spcBef>
                <a:spcPts val="400"/>
              </a:spcBef>
              <a:defRPr sz="2376" b="1" u="sng"/>
            </a:pPr>
            <a:endParaRPr b="0" u="none"/>
          </a:p>
          <a:p>
            <a:pPr marL="271576" indent="-271576" defTabSz="905255">
              <a:spcBef>
                <a:spcPts val="400"/>
              </a:spcBef>
              <a:defRPr sz="2376" b="1" u="sng"/>
            </a:pPr>
            <a:endParaRPr b="0" u="none"/>
          </a:p>
          <a:p>
            <a:pPr marL="271576" indent="-271576" defTabSz="905255">
              <a:spcBef>
                <a:spcPts val="400"/>
              </a:spcBef>
              <a:defRPr sz="2376" b="1" u="sng"/>
            </a:pPr>
            <a:r>
              <a:t>P</a:t>
            </a:r>
            <a:r>
              <a:rPr b="0" u="none"/>
              <a:t>hysica</a:t>
            </a:r>
            <a:r>
              <a:t>L </a:t>
            </a:r>
            <a:r>
              <a:rPr b="0" u="none"/>
              <a:t>Health</a:t>
            </a:r>
          </a:p>
          <a:p>
            <a:pPr marL="271576" indent="-271576" defTabSz="905255">
              <a:spcBef>
                <a:spcPts val="400"/>
              </a:spcBef>
              <a:defRPr sz="2376" b="1" u="sng"/>
            </a:pPr>
            <a:r>
              <a:t>E</a:t>
            </a:r>
            <a:r>
              <a:rPr b="0" u="none"/>
              <a:t>at 3 healthy meals – balanced</a:t>
            </a:r>
          </a:p>
          <a:p>
            <a:pPr marL="271576" indent="-271576" defTabSz="905255">
              <a:spcBef>
                <a:spcPts val="400"/>
              </a:spcBef>
              <a:defRPr sz="2376" b="1" u="sng"/>
            </a:pPr>
            <a:r>
              <a:t>A</a:t>
            </a:r>
            <a:r>
              <a:rPr b="0" u="none"/>
              <a:t>void mood-altering drugs</a:t>
            </a:r>
          </a:p>
          <a:p>
            <a:pPr marL="271576" indent="-271576" defTabSz="905255">
              <a:spcBef>
                <a:spcPts val="400"/>
              </a:spcBef>
              <a:defRPr sz="2376" b="1" u="sng"/>
            </a:pPr>
            <a:r>
              <a:t>S</a:t>
            </a:r>
            <a:r>
              <a:rPr u="none"/>
              <a:t>leep between 8-10 hrs daily</a:t>
            </a:r>
          </a:p>
          <a:p>
            <a:pPr marL="271576" indent="-271576" defTabSz="905255">
              <a:spcBef>
                <a:spcPts val="400"/>
              </a:spcBef>
              <a:defRPr sz="2376" b="1" u="sng"/>
            </a:pPr>
            <a:r>
              <a:t>E</a:t>
            </a:r>
            <a:r>
              <a:rPr b="0" u="none"/>
              <a:t>xercise daily </a:t>
            </a:r>
          </a:p>
        </p:txBody>
      </p:sp>
      <p:pic>
        <p:nvPicPr>
          <p:cNvPr id="345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26029" y="3150899"/>
            <a:ext cx="3422817" cy="18055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/>
          </p:cNvSpPr>
          <p:nvPr>
            <p:ph type="title"/>
          </p:nvPr>
        </p:nvSpPr>
        <p:spPr>
          <a:xfrm>
            <a:off x="457200" y="338326"/>
            <a:ext cx="8229600" cy="1252732"/>
          </a:xfrm>
          <a:prstGeom prst="rect">
            <a:avLst/>
          </a:prstGeom>
        </p:spPr>
        <p:txBody>
          <a:bodyPr/>
          <a:lstStyle/>
          <a:p>
            <a:pPr>
              <a:defRPr sz="3500" b="1" u="sng"/>
            </a:pPr>
            <a:r>
              <a:t>A</a:t>
            </a:r>
            <a:r>
              <a:rPr b="0" u="none"/>
              <a:t>ccumulate Positive Experiences – Short Term</a:t>
            </a:r>
          </a:p>
        </p:txBody>
      </p:sp>
      <p:pic>
        <p:nvPicPr>
          <p:cNvPr id="350" name="image23.png" descr="http://sd.keepcalm-o-matic.co.uk/i/keep-calm-schedule-pleasant-activities.png">
            <a:hlinkClick r:id="rId3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0107" y="1950568"/>
            <a:ext cx="3924301" cy="4581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61389" y="2197100"/>
            <a:ext cx="3804486" cy="28496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r>
              <a:t>Accumulate Positive Experiences – Short Term: </a:t>
            </a:r>
          </a:p>
        </p:txBody>
      </p:sp>
      <p:sp>
        <p:nvSpPr>
          <p:cNvPr id="356" name="Shape 356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Make a list</a:t>
            </a:r>
          </a:p>
          <a:p>
            <a:r>
              <a:t>Set a daily goal</a:t>
            </a:r>
          </a:p>
          <a:p>
            <a:r>
              <a:t>Schedule time</a:t>
            </a:r>
          </a:p>
          <a:p>
            <a:r>
              <a:t>Problem solve barriers</a:t>
            </a:r>
          </a:p>
          <a:p>
            <a:r>
              <a:t>BUILDING MASTERY</a:t>
            </a:r>
          </a:p>
        </p:txBody>
      </p:sp>
      <p:pic>
        <p:nvPicPr>
          <p:cNvPr id="357" name="image24.jpeg" descr="https://s-media-cache-ak0.pinimg.com/236x/29/a0/5b/29a05bf76c57f61ee0563f0c45989f95.jpg">
            <a:hlinkClick r:id="rId3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93100" y="2092076"/>
            <a:ext cx="3995323" cy="39953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/>
          </p:cNvSpPr>
          <p:nvPr>
            <p:ph type="title"/>
          </p:nvPr>
        </p:nvSpPr>
        <p:spPr>
          <a:xfrm>
            <a:off x="457200" y="338326"/>
            <a:ext cx="8229600" cy="1252732"/>
          </a:xfrm>
          <a:prstGeom prst="rect">
            <a:avLst/>
          </a:prstGeom>
        </p:spPr>
        <p:txBody>
          <a:bodyPr/>
          <a:lstStyle/>
          <a:p>
            <a:pPr>
              <a:defRPr sz="3500" b="1" u="sng"/>
            </a:pPr>
            <a:r>
              <a:t>B</a:t>
            </a:r>
            <a:r>
              <a:rPr b="0" u="none"/>
              <a:t>uilding Positive Experiences – Long Term</a:t>
            </a:r>
          </a:p>
        </p:txBody>
      </p:sp>
      <p:pic>
        <p:nvPicPr>
          <p:cNvPr id="362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8459" y="1737305"/>
            <a:ext cx="5807082" cy="50360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/>
          </p:cNvSpPr>
          <p:nvPr>
            <p:ph type="body" idx="1"/>
          </p:nvPr>
        </p:nvSpPr>
        <p:spPr>
          <a:xfrm>
            <a:off x="872067" y="2675466"/>
            <a:ext cx="7408334" cy="3450697"/>
          </a:xfrm>
          <a:prstGeom prst="rect">
            <a:avLst/>
          </a:prstGeom>
        </p:spPr>
        <p:txBody>
          <a:bodyPr/>
          <a:lstStyle/>
          <a:p>
            <a:r>
              <a:rPr dirty="0"/>
              <a:t>Increase discussion about values</a:t>
            </a:r>
          </a:p>
          <a:p>
            <a:r>
              <a:rPr dirty="0"/>
              <a:t>Identify and write down a value that is important</a:t>
            </a:r>
          </a:p>
          <a:p>
            <a:r>
              <a:rPr dirty="0"/>
              <a:t>Identify long-term goals based on the value</a:t>
            </a:r>
          </a:p>
          <a:p>
            <a:r>
              <a:rPr dirty="0"/>
              <a:t>Select one of the long-term goals</a:t>
            </a:r>
          </a:p>
          <a:p>
            <a:r>
              <a:rPr dirty="0"/>
              <a:t>Brainstorm initial steps that could take you toward the goal</a:t>
            </a:r>
          </a:p>
          <a:p>
            <a:r>
              <a:rPr dirty="0"/>
              <a:t>Identify and select a first step</a:t>
            </a:r>
          </a:p>
        </p:txBody>
      </p:sp>
      <p:sp>
        <p:nvSpPr>
          <p:cNvPr id="367" name="Shape 367"/>
          <p:cNvSpPr>
            <a:spLocks noGrp="1"/>
          </p:cNvSpPr>
          <p:nvPr>
            <p:ph type="title"/>
          </p:nvPr>
        </p:nvSpPr>
        <p:spPr>
          <a:xfrm>
            <a:off x="457200" y="338326"/>
            <a:ext cx="8229600" cy="1252732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r>
              <a:t>Building Positive Experiences – Long Term: Example</a:t>
            </a:r>
          </a:p>
        </p:txBody>
      </p:sp>
      <p:pic>
        <p:nvPicPr>
          <p:cNvPr id="368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41854" y="1525719"/>
            <a:ext cx="2855792" cy="1189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/>
          </p:cNvSpPr>
          <p:nvPr>
            <p:ph type="title"/>
          </p:nvPr>
        </p:nvSpPr>
        <p:spPr>
          <a:xfrm>
            <a:off x="457200" y="338326"/>
            <a:ext cx="8229600" cy="1252732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r>
              <a:t>Coping ahead of time with emotions</a:t>
            </a:r>
          </a:p>
        </p:txBody>
      </p:sp>
      <p:sp>
        <p:nvSpPr>
          <p:cNvPr id="373" name="Shape 373"/>
          <p:cNvSpPr>
            <a:spLocks noGrp="1"/>
          </p:cNvSpPr>
          <p:nvPr>
            <p:ph type="body" idx="1"/>
          </p:nvPr>
        </p:nvSpPr>
        <p:spPr>
          <a:xfrm>
            <a:off x="872067" y="1830498"/>
            <a:ext cx="7408334" cy="4295665"/>
          </a:xfrm>
          <a:prstGeom prst="rect">
            <a:avLst/>
          </a:prstGeom>
        </p:spPr>
        <p:txBody>
          <a:bodyPr/>
          <a:lstStyle/>
          <a:p>
            <a:r>
              <a:t>Describe an upcoming situation that is likely to create negative emotions</a:t>
            </a:r>
          </a:p>
          <a:p>
            <a:r>
              <a:t>Decide which skills you want to use in the situation</a:t>
            </a:r>
          </a:p>
          <a:p>
            <a:r>
              <a:t>Imagine the situation in your mind as vividly as possible</a:t>
            </a:r>
          </a:p>
          <a:p>
            <a:r>
              <a:t>Rehearse coping effectively in your mind</a:t>
            </a:r>
          </a:p>
        </p:txBody>
      </p:sp>
      <p:pic>
        <p:nvPicPr>
          <p:cNvPr id="374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3730" y="4362600"/>
            <a:ext cx="2141716" cy="2141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2521" y="4603162"/>
            <a:ext cx="3937001" cy="205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body" idx="1"/>
          </p:nvPr>
        </p:nvSpPr>
        <p:spPr>
          <a:xfrm>
            <a:off x="872067" y="2675466"/>
            <a:ext cx="7408334" cy="3450697"/>
          </a:xfrm>
          <a:prstGeom prst="rect">
            <a:avLst/>
          </a:prstGeom>
        </p:spPr>
        <p:txBody>
          <a:bodyPr/>
          <a:lstStyle/>
          <a:p>
            <a:pPr>
              <a:defRPr sz="2200"/>
            </a:pPr>
            <a:r>
              <a:t>Demonstrate and apply the DBT framework with clients with substance use concerns.</a:t>
            </a:r>
          </a:p>
          <a:p>
            <a:pPr>
              <a:defRPr sz="2200"/>
            </a:pPr>
            <a:r>
              <a:t>Describe emotion regulation within the DBT framework.</a:t>
            </a:r>
          </a:p>
          <a:p>
            <a:pPr>
              <a:defRPr sz="2200"/>
            </a:pPr>
            <a:r>
              <a:t>Choose and implement skills that promote emotion regulation in your clients.</a:t>
            </a:r>
          </a:p>
          <a:p>
            <a:pPr>
              <a:defRPr sz="2200"/>
            </a:pPr>
            <a:r>
              <a:t>Maximizing treatment to promote a more emotionally regulated lifestyle.</a:t>
            </a:r>
          </a:p>
          <a:p>
            <a:pPr>
              <a:defRPr sz="2200"/>
            </a:pPr>
            <a:r>
              <a:t>Demonstrate knowledge of how to use emotion regulation techniques as prevention.</a:t>
            </a:r>
          </a:p>
        </p:txBody>
      </p:sp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457200" y="338326"/>
            <a:ext cx="8229600" cy="1252732"/>
          </a:xfrm>
          <a:prstGeom prst="rect">
            <a:avLst/>
          </a:prstGeom>
        </p:spPr>
        <p:txBody>
          <a:bodyPr/>
          <a:lstStyle/>
          <a:p>
            <a:r>
              <a:t>Objectives</a:t>
            </a:r>
          </a:p>
        </p:txBody>
      </p:sp>
      <p:pic>
        <p:nvPicPr>
          <p:cNvPr id="161" name="image2.jpeg" descr="https://encrypted-tbn2.gstatic.com/images?q=tbn:ANd9GcTrvejaLuz6GAQhY6gIVOiUypglFqaewB3MB5Bm0q1lHfDNPkLqnLElHik">
            <a:hlinkClick r:id="rId3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91400" y="413656"/>
            <a:ext cx="1233130" cy="16395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xfrm>
            <a:off x="457200" y="338326"/>
            <a:ext cx="8229600" cy="1252732"/>
          </a:xfrm>
          <a:prstGeom prst="rect">
            <a:avLst/>
          </a:prstGeom>
        </p:spPr>
        <p:txBody>
          <a:bodyPr/>
          <a:lstStyle/>
          <a:p>
            <a:pPr>
              <a:defRPr sz="3500"/>
            </a:pPr>
            <a:r>
              <a:t>Coping Ahead:  </a:t>
            </a:r>
            <a:br/>
            <a:r>
              <a:t>Substance Use</a:t>
            </a:r>
          </a:p>
        </p:txBody>
      </p:sp>
      <p:pic>
        <p:nvPicPr>
          <p:cNvPr id="380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2314" y="2650295"/>
            <a:ext cx="5792547" cy="3243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/>
          </p:cNvSpPr>
          <p:nvPr>
            <p:ph type="body" idx="1"/>
          </p:nvPr>
        </p:nvSpPr>
        <p:spPr>
          <a:xfrm>
            <a:off x="872067" y="2675466"/>
            <a:ext cx="7408334" cy="3450697"/>
          </a:xfrm>
          <a:prstGeom prst="rect">
            <a:avLst/>
          </a:prstGeom>
        </p:spPr>
        <p:txBody>
          <a:bodyPr/>
          <a:lstStyle/>
          <a:p>
            <a:pPr>
              <a:defRPr b="1" u="sng"/>
            </a:pPr>
            <a:r>
              <a:t>P</a:t>
            </a:r>
            <a:r>
              <a:rPr b="0" u="none"/>
              <a:t>hysica</a:t>
            </a:r>
            <a:r>
              <a:t>L </a:t>
            </a:r>
            <a:r>
              <a:rPr b="0" u="none"/>
              <a:t>Health</a:t>
            </a:r>
          </a:p>
          <a:p>
            <a:pPr>
              <a:defRPr b="1" u="sng"/>
            </a:pPr>
            <a:r>
              <a:t>E</a:t>
            </a:r>
            <a:r>
              <a:rPr b="0" u="none"/>
              <a:t>at 3 healthy meals – balanced</a:t>
            </a:r>
          </a:p>
          <a:p>
            <a:pPr>
              <a:defRPr b="1" u="sng"/>
            </a:pPr>
            <a:r>
              <a:t>A</a:t>
            </a:r>
            <a:r>
              <a:rPr b="0" u="none"/>
              <a:t>void mood-altering drugs</a:t>
            </a:r>
          </a:p>
          <a:p>
            <a:pPr>
              <a:defRPr b="1" u="sng"/>
            </a:pPr>
            <a:r>
              <a:t>S</a:t>
            </a:r>
            <a:r>
              <a:rPr b="0" u="none"/>
              <a:t>leep between 8-10 hrs daily</a:t>
            </a:r>
          </a:p>
          <a:p>
            <a:pPr>
              <a:defRPr b="1" u="sng"/>
            </a:pPr>
            <a:r>
              <a:t>E</a:t>
            </a:r>
            <a:r>
              <a:rPr b="0" u="none"/>
              <a:t>xercise daily </a:t>
            </a:r>
          </a:p>
        </p:txBody>
      </p:sp>
      <p:sp>
        <p:nvSpPr>
          <p:cNvPr id="385" name="Shape 385"/>
          <p:cNvSpPr>
            <a:spLocks noGrp="1"/>
          </p:cNvSpPr>
          <p:nvPr>
            <p:ph type="title"/>
          </p:nvPr>
        </p:nvSpPr>
        <p:spPr>
          <a:xfrm>
            <a:off x="457200" y="338326"/>
            <a:ext cx="8229600" cy="1252732"/>
          </a:xfrm>
          <a:prstGeom prst="rect">
            <a:avLst/>
          </a:prstGeom>
        </p:spPr>
        <p:txBody>
          <a:bodyPr/>
          <a:lstStyle/>
          <a:p>
            <a:r>
              <a:t>PLEASE</a:t>
            </a:r>
          </a:p>
        </p:txBody>
      </p:sp>
      <p:pic>
        <p:nvPicPr>
          <p:cNvPr id="386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5390" y="4714517"/>
            <a:ext cx="3810001" cy="190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/>
          </p:cNvSpPr>
          <p:nvPr>
            <p:ph type="body" idx="1"/>
          </p:nvPr>
        </p:nvSpPr>
        <p:spPr>
          <a:xfrm>
            <a:off x="872067" y="2675466"/>
            <a:ext cx="7408334" cy="3450697"/>
          </a:xfrm>
          <a:prstGeom prst="rect">
            <a:avLst/>
          </a:prstGeom>
        </p:spPr>
        <p:txBody>
          <a:bodyPr/>
          <a:lstStyle/>
          <a:p>
            <a:r>
              <a:t>How does your treatment support these goals?</a:t>
            </a:r>
          </a:p>
          <a:p>
            <a:endParaRPr/>
          </a:p>
          <a:p>
            <a:r>
              <a:t>What are some barriers with substance users?</a:t>
            </a:r>
          </a:p>
        </p:txBody>
      </p:sp>
      <p:sp>
        <p:nvSpPr>
          <p:cNvPr id="391" name="Shape 391"/>
          <p:cNvSpPr>
            <a:spLocks noGrp="1"/>
          </p:cNvSpPr>
          <p:nvPr>
            <p:ph type="title"/>
          </p:nvPr>
        </p:nvSpPr>
        <p:spPr>
          <a:xfrm>
            <a:off x="457200" y="338326"/>
            <a:ext cx="8229600" cy="1252732"/>
          </a:xfrm>
          <a:prstGeom prst="rect">
            <a:avLst/>
          </a:prstGeom>
        </p:spPr>
        <p:txBody>
          <a:bodyPr/>
          <a:lstStyle/>
          <a:p>
            <a:r>
              <a:t>PLEASE:  Substance Use</a:t>
            </a:r>
          </a:p>
        </p:txBody>
      </p:sp>
      <p:pic>
        <p:nvPicPr>
          <p:cNvPr id="392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3850" y="4041490"/>
            <a:ext cx="3416300" cy="2374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/>
          </p:cNvSpPr>
          <p:nvPr>
            <p:ph type="title"/>
          </p:nvPr>
        </p:nvSpPr>
        <p:spPr>
          <a:xfrm>
            <a:off x="457200" y="338326"/>
            <a:ext cx="8229600" cy="1252732"/>
          </a:xfrm>
          <a:prstGeom prst="rect">
            <a:avLst/>
          </a:prstGeom>
        </p:spPr>
        <p:txBody>
          <a:bodyPr/>
          <a:lstStyle/>
          <a:p>
            <a:r>
              <a:t>Opposite-to-emotion action</a:t>
            </a:r>
          </a:p>
        </p:txBody>
      </p:sp>
      <p:sp>
        <p:nvSpPr>
          <p:cNvPr id="397" name="Shape 397"/>
          <p:cNvSpPr>
            <a:spLocks noGrp="1"/>
          </p:cNvSpPr>
          <p:nvPr>
            <p:ph type="body" idx="1"/>
          </p:nvPr>
        </p:nvSpPr>
        <p:spPr>
          <a:xfrm>
            <a:off x="872067" y="2675466"/>
            <a:ext cx="7408334" cy="3450697"/>
          </a:xfrm>
          <a:prstGeom prst="rect">
            <a:avLst/>
          </a:prstGeom>
        </p:spPr>
        <p:txBody>
          <a:bodyPr/>
          <a:lstStyle/>
          <a:p>
            <a:r>
              <a:t>Break ineffective emotional cycles by acting opposite to behaviors that are mood congruent</a:t>
            </a:r>
          </a:p>
          <a:p>
            <a:r>
              <a:t>Opposite action may also create a different emotion</a:t>
            </a:r>
          </a:p>
          <a:p>
            <a:r>
              <a:t>When to Use:</a:t>
            </a:r>
          </a:p>
          <a:p>
            <a:pPr marL="576262" lvl="1" indent="-274320"/>
            <a:r>
              <a:t>Intense emotions</a:t>
            </a:r>
          </a:p>
          <a:p>
            <a:pPr marL="576262" lvl="1" indent="-274320"/>
            <a:r>
              <a:t>Long-lasting emotion</a:t>
            </a:r>
          </a:p>
          <a:p>
            <a:pPr marL="576262" lvl="1" indent="-274320"/>
            <a:r>
              <a:t>Acting on emotion will be ineffective</a:t>
            </a:r>
          </a:p>
        </p:txBody>
      </p:sp>
      <p:pic>
        <p:nvPicPr>
          <p:cNvPr id="398" name="image27.jpeg" descr="http://1.bp.blogspot.com/-D2WPLRlXRUg/Ti3L_oWnPlI/AAAAAAAAA4U/psVXsO8sNpY/s1600/fake+smile.jpg">
            <a:hlinkClick r:id="rId3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34200" y="4038600"/>
            <a:ext cx="2030568" cy="2654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/>
          </p:cNvSpPr>
          <p:nvPr>
            <p:ph type="body" idx="1"/>
          </p:nvPr>
        </p:nvSpPr>
        <p:spPr>
          <a:xfrm>
            <a:off x="872067" y="2675466"/>
            <a:ext cx="7408334" cy="3450697"/>
          </a:xfrm>
          <a:prstGeom prst="rect">
            <a:avLst/>
          </a:prstGeom>
        </p:spPr>
        <p:txBody>
          <a:bodyPr/>
          <a:lstStyle/>
          <a:p>
            <a:pPr marL="257860" indent="-257860" defTabSz="859536">
              <a:spcBef>
                <a:spcPts val="400"/>
              </a:spcBef>
              <a:defRPr sz="2256">
                <a:solidFill>
                  <a:schemeClr val="accent2">
                    <a:satOff val="-11024"/>
                    <a:lumOff val="-10980"/>
                  </a:schemeClr>
                </a:solidFill>
              </a:defRPr>
            </a:pPr>
            <a:r>
              <a:t>Figure out emotion you are feeling.</a:t>
            </a:r>
          </a:p>
          <a:p>
            <a:pPr marL="257860" indent="-257860" defTabSz="859536">
              <a:spcBef>
                <a:spcPts val="400"/>
              </a:spcBef>
              <a:defRPr sz="2256">
                <a:solidFill>
                  <a:schemeClr val="accent2">
                    <a:satOff val="-11024"/>
                    <a:lumOff val="-10980"/>
                  </a:schemeClr>
                </a:solidFill>
              </a:defRPr>
            </a:pPr>
            <a:r>
              <a:t>What is the action URGE that comes with the emotion?</a:t>
            </a:r>
          </a:p>
          <a:p>
            <a:pPr marL="257860" indent="-257860" defTabSz="859536">
              <a:spcBef>
                <a:spcPts val="400"/>
              </a:spcBef>
              <a:defRPr sz="2256">
                <a:solidFill>
                  <a:schemeClr val="accent2">
                    <a:satOff val="-11024"/>
                    <a:lumOff val="-10980"/>
                  </a:schemeClr>
                </a:solidFill>
              </a:defRPr>
            </a:pPr>
            <a:r>
              <a:t>Does the emotion fit the facts?</a:t>
            </a:r>
          </a:p>
          <a:p>
            <a:pPr marL="257860" indent="-257860" defTabSz="859536">
              <a:spcBef>
                <a:spcPts val="400"/>
              </a:spcBef>
              <a:defRPr sz="2256">
                <a:solidFill>
                  <a:schemeClr val="accent2">
                    <a:satOff val="-11024"/>
                    <a:lumOff val="-10980"/>
                  </a:schemeClr>
                </a:solidFill>
              </a:defRPr>
            </a:pPr>
            <a:r>
              <a:t>Do I want to change the emotion?</a:t>
            </a:r>
          </a:p>
          <a:p>
            <a:pPr marL="541686" lvl="1" indent="-257860" defTabSz="859536">
              <a:spcBef>
                <a:spcPts val="400"/>
              </a:spcBef>
              <a:defRPr sz="2256">
                <a:solidFill>
                  <a:schemeClr val="accent2">
                    <a:satOff val="-11024"/>
                    <a:lumOff val="-10980"/>
                  </a:schemeClr>
                </a:solidFill>
              </a:defRPr>
            </a:pPr>
            <a:r>
              <a:t>If yes, figure out the opposite action</a:t>
            </a:r>
          </a:p>
          <a:p>
            <a:pPr marL="257860" indent="-257860" defTabSz="859536">
              <a:spcBef>
                <a:spcPts val="400"/>
              </a:spcBef>
              <a:defRPr sz="2256">
                <a:solidFill>
                  <a:schemeClr val="accent2">
                    <a:satOff val="-11024"/>
                    <a:lumOff val="-10980"/>
                  </a:schemeClr>
                </a:solidFill>
              </a:defRPr>
            </a:pPr>
            <a:r>
              <a:t>Do the opposite action – ALL THE WAY.</a:t>
            </a:r>
          </a:p>
          <a:p>
            <a:pPr marL="257860" indent="-257860" defTabSz="859536">
              <a:spcBef>
                <a:spcPts val="400"/>
              </a:spcBef>
              <a:defRPr sz="2256">
                <a:solidFill>
                  <a:schemeClr val="accent2">
                    <a:satOff val="-11024"/>
                    <a:lumOff val="-10980"/>
                  </a:schemeClr>
                </a:solidFill>
              </a:defRPr>
            </a:pPr>
            <a:r>
              <a:t>Repeat opposite action until emotion goes down enough for you to notice.</a:t>
            </a:r>
          </a:p>
        </p:txBody>
      </p:sp>
      <p:sp>
        <p:nvSpPr>
          <p:cNvPr id="403" name="Shape 403"/>
          <p:cNvSpPr>
            <a:spLocks noGrp="1"/>
          </p:cNvSpPr>
          <p:nvPr>
            <p:ph type="title"/>
          </p:nvPr>
        </p:nvSpPr>
        <p:spPr>
          <a:xfrm>
            <a:off x="457200" y="338326"/>
            <a:ext cx="5292428" cy="1252732"/>
          </a:xfrm>
          <a:prstGeom prst="rect">
            <a:avLst/>
          </a:prstGeom>
        </p:spPr>
        <p:txBody>
          <a:bodyPr/>
          <a:lstStyle/>
          <a:p>
            <a:pPr>
              <a:defRPr sz="3500"/>
            </a:pPr>
            <a:r>
              <a:t>Opposite Action:</a:t>
            </a:r>
            <a:br/>
            <a:r>
              <a:t>example</a:t>
            </a:r>
          </a:p>
        </p:txBody>
      </p:sp>
      <p:pic>
        <p:nvPicPr>
          <p:cNvPr id="404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05400" y="284628"/>
            <a:ext cx="3441701" cy="2362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/>
          </p:cNvSpPr>
          <p:nvPr>
            <p:ph type="ctrTitle"/>
          </p:nvPr>
        </p:nvSpPr>
        <p:spPr>
          <a:xfrm>
            <a:off x="676275" y="533400"/>
            <a:ext cx="7772400" cy="1780109"/>
          </a:xfrm>
          <a:prstGeom prst="rect">
            <a:avLst/>
          </a:prstGeom>
        </p:spPr>
        <p:txBody>
          <a:bodyPr/>
          <a:lstStyle/>
          <a:p>
            <a:r>
              <a:t>Questions!</a:t>
            </a:r>
            <a:br/>
            <a:endParaRPr/>
          </a:p>
        </p:txBody>
      </p:sp>
      <p:pic>
        <p:nvPicPr>
          <p:cNvPr id="409" name="image28.png" descr="http://www.ebrightcollaborative.com/uploads/2/3/3/9/23399186/35099_orig.png">
            <a:hlinkClick r:id="rId3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0600" y="1813299"/>
            <a:ext cx="7394507" cy="43624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52043">
              <a:spcBef>
                <a:spcPts val="0"/>
              </a:spcBef>
              <a:buClrTx/>
              <a:buSzTx/>
              <a:buFontTx/>
              <a:buNone/>
              <a:defRPr sz="1386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 dirty="0"/>
              <a:t>Christensen, K.; </a:t>
            </a:r>
            <a:r>
              <a:rPr i="0" dirty="0" err="1"/>
              <a:t>Riddoch</a:t>
            </a:r>
            <a:r>
              <a:rPr i="0" dirty="0"/>
              <a:t>, G.N.; &amp; Huber, J. (2009).  </a:t>
            </a:r>
            <a:r>
              <a:rPr dirty="0"/>
              <a:t>Dialectical Behavior Therapy Skills, 101 Mindfulness Exercises, and Other Fun Activities for Children and Adolescents:  A learning supplement.  </a:t>
            </a:r>
            <a:r>
              <a:rPr i="0" dirty="0"/>
              <a:t>New </a:t>
            </a:r>
            <a:r>
              <a:rPr dirty="0" err="1"/>
              <a:t>Bloominton</a:t>
            </a:r>
            <a:r>
              <a:rPr dirty="0"/>
              <a:t>, Indiana:  </a:t>
            </a:r>
            <a:r>
              <a:rPr dirty="0" err="1"/>
              <a:t>AuthorHouse</a:t>
            </a:r>
            <a:r>
              <a:rPr dirty="0"/>
              <a:t>.</a:t>
            </a:r>
          </a:p>
          <a:p>
            <a:pPr marL="0" indent="0" defTabSz="352043">
              <a:spcBef>
                <a:spcPts val="0"/>
              </a:spcBef>
              <a:buClrTx/>
              <a:buSzTx/>
              <a:buFontTx/>
              <a:buNone/>
              <a:defRPr sz="1386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 dirty="0" err="1"/>
              <a:t>Linehan</a:t>
            </a:r>
            <a:r>
              <a:rPr i="0" dirty="0"/>
              <a:t>, M. (1993, 2007). </a:t>
            </a:r>
            <a:r>
              <a:rPr dirty="0"/>
              <a:t>Skills Training Manual for Treating Borderline Personality Disorder</a:t>
            </a:r>
            <a:r>
              <a:rPr i="0" dirty="0"/>
              <a:t>.  New </a:t>
            </a:r>
            <a:r>
              <a:rPr dirty="0"/>
              <a:t>York: Guilford Press.</a:t>
            </a:r>
          </a:p>
          <a:p>
            <a:pPr marL="0" indent="0" defTabSz="352043">
              <a:spcBef>
                <a:spcPts val="0"/>
              </a:spcBef>
              <a:buClrTx/>
              <a:buSzTx/>
              <a:buFontTx/>
              <a:buNone/>
              <a:defRPr sz="138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Linehan</a:t>
            </a:r>
            <a:r>
              <a:rPr dirty="0"/>
              <a:t>, M. (2015). </a:t>
            </a:r>
            <a:r>
              <a:rPr i="1" dirty="0"/>
              <a:t>DBT skills training manual</a:t>
            </a:r>
            <a:r>
              <a:rPr dirty="0"/>
              <a:t> (2</a:t>
            </a:r>
            <a:r>
              <a:rPr baseline="31999" dirty="0"/>
              <a:t>nd</a:t>
            </a:r>
            <a:r>
              <a:rPr dirty="0"/>
              <a:t> ed.). New York: Guilford Press.</a:t>
            </a:r>
          </a:p>
          <a:p>
            <a:pPr marL="0" indent="0" defTabSz="352043">
              <a:spcBef>
                <a:spcPts val="0"/>
              </a:spcBef>
              <a:buClrTx/>
              <a:buSzTx/>
              <a:buFontTx/>
              <a:buNone/>
              <a:defRPr sz="1386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 dirty="0"/>
              <a:t>McKay, M.; Wood, H.; &amp; Brantley, J. (2007).  </a:t>
            </a:r>
            <a:r>
              <a:rPr dirty="0"/>
              <a:t>The Dialectical Behavior Therapy Skills Workbook:  Practical DBT Exercises for Learning Mindfulness, Interpersonal Effectiveness, Emotion Regulation, and </a:t>
            </a:r>
            <a:r>
              <a:rPr i="1" dirty="0"/>
              <a:t>Distress Tolerance.  </a:t>
            </a:r>
            <a:r>
              <a:rPr dirty="0"/>
              <a:t>Oakland, California:  New  Harbinger Publications, Inc.</a:t>
            </a:r>
          </a:p>
          <a:p>
            <a:pPr marL="0" indent="0" defTabSz="352043">
              <a:spcBef>
                <a:spcPts val="0"/>
              </a:spcBef>
              <a:buClrTx/>
              <a:buSzTx/>
              <a:buFontTx/>
              <a:buNone/>
              <a:defRPr sz="138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Rathus</a:t>
            </a:r>
            <a:r>
              <a:rPr dirty="0"/>
              <a:t>, J.H. &amp; Miller, A.L. (2015) </a:t>
            </a:r>
            <a:r>
              <a:rPr i="1" dirty="0"/>
              <a:t>DBT Skills Manual for Adolescents</a:t>
            </a:r>
            <a:r>
              <a:rPr dirty="0"/>
              <a:t>. New York: Guilford Press.</a:t>
            </a:r>
          </a:p>
          <a:p>
            <a:pPr marL="0" indent="0" defTabSz="352043">
              <a:spcBef>
                <a:spcPts val="0"/>
              </a:spcBef>
              <a:buClrTx/>
              <a:buSzTx/>
              <a:buFontTx/>
              <a:buNone/>
              <a:defRPr sz="138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Behavioraltech.org</a:t>
            </a:r>
          </a:p>
          <a:p>
            <a:pPr marL="0" indent="0" defTabSz="352043">
              <a:spcBef>
                <a:spcPts val="0"/>
              </a:spcBef>
              <a:buClrTx/>
              <a:buSzTx/>
              <a:buFontTx/>
              <a:buNone/>
              <a:defRPr sz="1386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414" name="Shape 4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References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3.jpeg" descr="Reality can be so complex that equally valid observations from differing perspectives can appear to be contradictory.: 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7800" y="1524000"/>
            <a:ext cx="6438523" cy="4600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7400" y="323335"/>
            <a:ext cx="5334000" cy="6166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xfrm>
            <a:off x="872067" y="1981200"/>
            <a:ext cx="7408334" cy="4144963"/>
          </a:xfrm>
          <a:prstGeom prst="rect">
            <a:avLst/>
          </a:prstGeom>
        </p:spPr>
        <p:txBody>
          <a:bodyPr/>
          <a:lstStyle/>
          <a:p>
            <a:r>
              <a:t>Two opposite ideas can be true at the same time. </a:t>
            </a:r>
          </a:p>
          <a:p>
            <a:r>
              <a:t>There is more than one way to think about/look at a situation. </a:t>
            </a:r>
          </a:p>
          <a:p>
            <a:r>
              <a:t>All people have something different to offer. </a:t>
            </a:r>
          </a:p>
          <a:p>
            <a:r>
              <a:t>Life has both positive (happiness) and negative aspects (sadness, anger) AND all of these aspects are necessary and valuable.</a:t>
            </a:r>
          </a:p>
        </p:txBody>
      </p:sp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457200" y="338326"/>
            <a:ext cx="8229600" cy="1252732"/>
          </a:xfrm>
          <a:prstGeom prst="rect">
            <a:avLst/>
          </a:prstGeom>
        </p:spPr>
        <p:txBody>
          <a:bodyPr/>
          <a:lstStyle/>
          <a:p>
            <a:r>
              <a:t>What does Dialectical Mean?</a:t>
            </a:r>
          </a:p>
        </p:txBody>
      </p:sp>
      <p:pic>
        <p:nvPicPr>
          <p:cNvPr id="183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5734" y="4503328"/>
            <a:ext cx="3168049" cy="21663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body" idx="1"/>
          </p:nvPr>
        </p:nvSpPr>
        <p:spPr>
          <a:xfrm>
            <a:off x="872067" y="2133600"/>
            <a:ext cx="7408334" cy="39925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A dialectic orientation leads to:</a:t>
            </a:r>
          </a:p>
          <a:p>
            <a:r>
              <a:t>Fewer extremes in emotions, thinking &amp; behavior</a:t>
            </a:r>
          </a:p>
          <a:p>
            <a:r>
              <a:t>Keeping “unstuck”</a:t>
            </a:r>
          </a:p>
          <a:p>
            <a:r>
              <a:t>Validation of self and others</a:t>
            </a:r>
          </a:p>
          <a:p>
            <a:r>
              <a:t>Resolution of conflict</a:t>
            </a:r>
          </a:p>
          <a:p>
            <a:r>
              <a:t>Understanding context</a:t>
            </a:r>
          </a:p>
        </p:txBody>
      </p:sp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457200" y="338326"/>
            <a:ext cx="8229600" cy="1252732"/>
          </a:xfrm>
          <a:prstGeom prst="rect">
            <a:avLst/>
          </a:prstGeom>
        </p:spPr>
        <p:txBody>
          <a:bodyPr/>
          <a:lstStyle/>
          <a:p>
            <a:r>
              <a:t>Why are Dialectics Helpful?</a:t>
            </a:r>
          </a:p>
        </p:txBody>
      </p:sp>
      <p:pic>
        <p:nvPicPr>
          <p:cNvPr id="189" name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4000" y="3276600"/>
            <a:ext cx="3581400" cy="32579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457200" y="338326"/>
            <a:ext cx="8229600" cy="1252732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r>
              <a:t>How are  dialectics helpful in substance use?</a:t>
            </a:r>
          </a:p>
        </p:txBody>
      </p:sp>
      <p:pic>
        <p:nvPicPr>
          <p:cNvPr id="194" name="image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400" y="1828800"/>
            <a:ext cx="3814763" cy="2063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1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00600" y="3048000"/>
            <a:ext cx="3911845" cy="27193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body" idx="1"/>
          </p:nvPr>
        </p:nvSpPr>
        <p:spPr>
          <a:xfrm>
            <a:off x="1009441" y="1600201"/>
            <a:ext cx="7125115" cy="4258598"/>
          </a:xfrm>
          <a:prstGeom prst="rect">
            <a:avLst/>
          </a:prstGeom>
        </p:spPr>
        <p:txBody>
          <a:bodyPr/>
          <a:lstStyle/>
          <a:p>
            <a:r>
              <a:t>People are doing the best they can in the moment AND  they need to do better.</a:t>
            </a:r>
          </a:p>
          <a:p>
            <a:r>
              <a:t>People  cannot fail.</a:t>
            </a:r>
          </a:p>
          <a:p>
            <a:r>
              <a:t>People  want to AND need to improve.</a:t>
            </a:r>
          </a:p>
          <a:p>
            <a:r>
              <a:t>Skills can be generalized to all relevant areas of life.</a:t>
            </a:r>
          </a:p>
        </p:txBody>
      </p:sp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xfrm>
            <a:off x="457200" y="338326"/>
            <a:ext cx="8229600" cy="1252732"/>
          </a:xfrm>
          <a:prstGeom prst="rect">
            <a:avLst/>
          </a:prstGeom>
        </p:spPr>
        <p:txBody>
          <a:bodyPr/>
          <a:lstStyle/>
          <a:p>
            <a:r>
              <a:t>Core DBT Assumptions</a:t>
            </a:r>
          </a:p>
        </p:txBody>
      </p:sp>
      <p:pic>
        <p:nvPicPr>
          <p:cNvPr id="201" name="image1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4600" y="3851328"/>
            <a:ext cx="3967506" cy="2971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Waveform">
  <a:themeElements>
    <a:clrScheme name="Wavefor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00FF"/>
      </a:hlink>
      <a:folHlink>
        <a:srgbClr val="FF00FF"/>
      </a:folHlink>
    </a:clrScheme>
    <a:fontScheme name="Waveform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00FF"/>
      </a:hlink>
      <a:folHlink>
        <a:srgbClr val="FF00FF"/>
      </a:folHlink>
    </a:clrScheme>
    <a:fontScheme name="Waveform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970</Words>
  <Application>Microsoft Office PowerPoint</Application>
  <PresentationFormat>On-screen Show (4:3)</PresentationFormat>
  <Paragraphs>168</Paragraphs>
  <Slides>36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Calibri</vt:lpstr>
      <vt:lpstr>Candara</vt:lpstr>
      <vt:lpstr>Symbol</vt:lpstr>
      <vt:lpstr>Times New Roman</vt:lpstr>
      <vt:lpstr>Waveform</vt:lpstr>
      <vt:lpstr>Riding the Wave:  Living Your Life with Difficult Emotions.  A DBT Perspective</vt:lpstr>
      <vt:lpstr>PowerPoint Presentation</vt:lpstr>
      <vt:lpstr>Objectives</vt:lpstr>
      <vt:lpstr>PowerPoint Presentation</vt:lpstr>
      <vt:lpstr>PowerPoint Presentation</vt:lpstr>
      <vt:lpstr>What does Dialectical Mean?</vt:lpstr>
      <vt:lpstr>Why are Dialectics Helpful?</vt:lpstr>
      <vt:lpstr>How are  dialectics helpful in substance use?</vt:lpstr>
      <vt:lpstr>Core DBT Assumptions</vt:lpstr>
      <vt:lpstr>It’s a Balancing Act</vt:lpstr>
      <vt:lpstr>DBT Skill Areas</vt:lpstr>
      <vt:lpstr>When are DBT skills useful</vt:lpstr>
      <vt:lpstr>I got skills…</vt:lpstr>
      <vt:lpstr>Emotion Regulation</vt:lpstr>
      <vt:lpstr>Goals of Emotion Regulation</vt:lpstr>
      <vt:lpstr>               Why Bother?</vt:lpstr>
      <vt:lpstr>Pros and Cons of Changing Emotions</vt:lpstr>
      <vt:lpstr>DBT Model of Emotions</vt:lpstr>
      <vt:lpstr>DBT Model of Emotions:  Example</vt:lpstr>
      <vt:lpstr>Emotion Regulation skills</vt:lpstr>
      <vt:lpstr>Identifying and Labeling Emotions</vt:lpstr>
      <vt:lpstr>Identifying and Labeling Emotions:  substance use</vt:lpstr>
      <vt:lpstr>ABC PLEASE</vt:lpstr>
      <vt:lpstr>ABC PLEASE</vt:lpstr>
      <vt:lpstr>Accumulate Positive Experiences – Short Term</vt:lpstr>
      <vt:lpstr>Accumulate Positive Experiences – Short Term: </vt:lpstr>
      <vt:lpstr>Building Positive Experiences – Long Term</vt:lpstr>
      <vt:lpstr>Building Positive Experiences – Long Term: Example</vt:lpstr>
      <vt:lpstr>Coping ahead of time with emotions</vt:lpstr>
      <vt:lpstr>Coping Ahead:   Substance Use</vt:lpstr>
      <vt:lpstr>PLEASE</vt:lpstr>
      <vt:lpstr>PLEASE:  Substance Use</vt:lpstr>
      <vt:lpstr>Opposite-to-emotion action</vt:lpstr>
      <vt:lpstr>Opposite Action: example</vt:lpstr>
      <vt:lpstr>Questions!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Riding the Wave:  Living Your Life with Difficult Emotions.  A DBT Perspective</dc:title>
  <dc:creator>Galloway, Kristen</dc:creator>
  <cp:lastModifiedBy>Jodi Richey</cp:lastModifiedBy>
  <cp:revision>3</cp:revision>
  <dcterms:modified xsi:type="dcterms:W3CDTF">2018-04-09T22:14:19Z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